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1"/>
  </p:notesMasterIdLst>
  <p:sldIdLst>
    <p:sldId id="258" r:id="rId2"/>
    <p:sldId id="281" r:id="rId3"/>
    <p:sldId id="378" r:id="rId4"/>
    <p:sldId id="365" r:id="rId5"/>
    <p:sldId id="356" r:id="rId6"/>
    <p:sldId id="256" r:id="rId7"/>
    <p:sldId id="348" r:id="rId8"/>
    <p:sldId id="282" r:id="rId9"/>
    <p:sldId id="291" r:id="rId10"/>
    <p:sldId id="349" r:id="rId11"/>
    <p:sldId id="293" r:id="rId12"/>
    <p:sldId id="294" r:id="rId13"/>
    <p:sldId id="295" r:id="rId14"/>
    <p:sldId id="296" r:id="rId15"/>
    <p:sldId id="297" r:id="rId16"/>
    <p:sldId id="298" r:id="rId17"/>
    <p:sldId id="299" r:id="rId18"/>
    <p:sldId id="300" r:id="rId19"/>
    <p:sldId id="301" r:id="rId20"/>
    <p:sldId id="303" r:id="rId21"/>
    <p:sldId id="309" r:id="rId22"/>
    <p:sldId id="305" r:id="rId23"/>
    <p:sldId id="306" r:id="rId24"/>
    <p:sldId id="354" r:id="rId25"/>
    <p:sldId id="355" r:id="rId26"/>
    <p:sldId id="310" r:id="rId27"/>
    <p:sldId id="374" r:id="rId28"/>
    <p:sldId id="373" r:id="rId29"/>
    <p:sldId id="311" r:id="rId30"/>
    <p:sldId id="312" r:id="rId31"/>
    <p:sldId id="321" r:id="rId32"/>
    <p:sldId id="387" r:id="rId33"/>
    <p:sldId id="390" r:id="rId34"/>
    <p:sldId id="313" r:id="rId35"/>
    <p:sldId id="347" r:id="rId36"/>
    <p:sldId id="346" r:id="rId37"/>
    <p:sldId id="315" r:id="rId38"/>
    <p:sldId id="381" r:id="rId39"/>
    <p:sldId id="325" r:id="rId40"/>
    <p:sldId id="391" r:id="rId41"/>
    <p:sldId id="316" r:id="rId42"/>
    <p:sldId id="318" r:id="rId43"/>
    <p:sldId id="317" r:id="rId44"/>
    <p:sldId id="323" r:id="rId45"/>
    <p:sldId id="320" r:id="rId46"/>
    <p:sldId id="379" r:id="rId47"/>
    <p:sldId id="327" r:id="rId48"/>
    <p:sldId id="328" r:id="rId49"/>
    <p:sldId id="329" r:id="rId50"/>
    <p:sldId id="350" r:id="rId51"/>
    <p:sldId id="332" r:id="rId52"/>
    <p:sldId id="333" r:id="rId53"/>
    <p:sldId id="335" r:id="rId54"/>
    <p:sldId id="334" r:id="rId55"/>
    <p:sldId id="336" r:id="rId56"/>
    <p:sldId id="337" r:id="rId57"/>
    <p:sldId id="380" r:id="rId58"/>
    <p:sldId id="314" r:id="rId59"/>
    <p:sldId id="389" r:id="rId60"/>
    <p:sldId id="330" r:id="rId61"/>
    <p:sldId id="331" r:id="rId62"/>
    <p:sldId id="382" r:id="rId63"/>
    <p:sldId id="383" r:id="rId64"/>
    <p:sldId id="385" r:id="rId65"/>
    <p:sldId id="386" r:id="rId66"/>
    <p:sldId id="338" r:id="rId67"/>
    <p:sldId id="342" r:id="rId68"/>
    <p:sldId id="341" r:id="rId69"/>
    <p:sldId id="343" r:id="rId70"/>
    <p:sldId id="344" r:id="rId71"/>
    <p:sldId id="357" r:id="rId72"/>
    <p:sldId id="358" r:id="rId73"/>
    <p:sldId id="364" r:id="rId74"/>
    <p:sldId id="360" r:id="rId75"/>
    <p:sldId id="361" r:id="rId76"/>
    <p:sldId id="362" r:id="rId77"/>
    <p:sldId id="359" r:id="rId78"/>
    <p:sldId id="363" r:id="rId79"/>
    <p:sldId id="351" r:id="rId80"/>
    <p:sldId id="366" r:id="rId81"/>
    <p:sldId id="367" r:id="rId82"/>
    <p:sldId id="368" r:id="rId83"/>
    <p:sldId id="369" r:id="rId84"/>
    <p:sldId id="370" r:id="rId85"/>
    <p:sldId id="371" r:id="rId86"/>
    <p:sldId id="372" r:id="rId87"/>
    <p:sldId id="375" r:id="rId88"/>
    <p:sldId id="384" r:id="rId89"/>
    <p:sldId id="388" r:id="rId9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38B50E-D4E9-48D0-872F-569C282066FE}">
          <p14:sldIdLst>
            <p14:sldId id="258"/>
            <p14:sldId id="281"/>
            <p14:sldId id="378"/>
            <p14:sldId id="365"/>
            <p14:sldId id="356"/>
            <p14:sldId id="256"/>
            <p14:sldId id="348"/>
            <p14:sldId id="282"/>
            <p14:sldId id="291"/>
            <p14:sldId id="349"/>
            <p14:sldId id="293"/>
            <p14:sldId id="294"/>
            <p14:sldId id="295"/>
            <p14:sldId id="296"/>
            <p14:sldId id="297"/>
            <p14:sldId id="298"/>
            <p14:sldId id="299"/>
            <p14:sldId id="300"/>
            <p14:sldId id="301"/>
            <p14:sldId id="303"/>
            <p14:sldId id="309"/>
            <p14:sldId id="305"/>
            <p14:sldId id="306"/>
            <p14:sldId id="354"/>
            <p14:sldId id="355"/>
            <p14:sldId id="310"/>
            <p14:sldId id="374"/>
            <p14:sldId id="373"/>
            <p14:sldId id="311"/>
            <p14:sldId id="312"/>
            <p14:sldId id="321"/>
            <p14:sldId id="387"/>
            <p14:sldId id="390"/>
            <p14:sldId id="313"/>
            <p14:sldId id="347"/>
            <p14:sldId id="346"/>
            <p14:sldId id="315"/>
            <p14:sldId id="381"/>
            <p14:sldId id="325"/>
            <p14:sldId id="391"/>
            <p14:sldId id="316"/>
            <p14:sldId id="318"/>
            <p14:sldId id="317"/>
            <p14:sldId id="323"/>
            <p14:sldId id="320"/>
            <p14:sldId id="379"/>
            <p14:sldId id="327"/>
            <p14:sldId id="328"/>
            <p14:sldId id="329"/>
            <p14:sldId id="350"/>
            <p14:sldId id="332"/>
            <p14:sldId id="333"/>
            <p14:sldId id="335"/>
            <p14:sldId id="334"/>
            <p14:sldId id="336"/>
            <p14:sldId id="337"/>
            <p14:sldId id="380"/>
            <p14:sldId id="314"/>
            <p14:sldId id="389"/>
            <p14:sldId id="330"/>
            <p14:sldId id="331"/>
            <p14:sldId id="382"/>
            <p14:sldId id="383"/>
            <p14:sldId id="385"/>
            <p14:sldId id="386"/>
            <p14:sldId id="338"/>
            <p14:sldId id="342"/>
            <p14:sldId id="341"/>
            <p14:sldId id="343"/>
            <p14:sldId id="344"/>
            <p14:sldId id="357"/>
            <p14:sldId id="358"/>
            <p14:sldId id="364"/>
            <p14:sldId id="360"/>
            <p14:sldId id="361"/>
            <p14:sldId id="362"/>
            <p14:sldId id="359"/>
            <p14:sldId id="363"/>
            <p14:sldId id="351"/>
            <p14:sldId id="366"/>
            <p14:sldId id="367"/>
            <p14:sldId id="368"/>
            <p14:sldId id="369"/>
          </p14:sldIdLst>
        </p14:section>
        <p14:section name="Untitled Section" id="{9BDE515A-9970-448C-BC13-8E7D28A27254}">
          <p14:sldIdLst>
            <p14:sldId id="370"/>
            <p14:sldId id="371"/>
            <p14:sldId id="372"/>
            <p14:sldId id="375"/>
            <p14:sldId id="384"/>
            <p14:sldId id="3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4" d="100"/>
          <a:sy n="114" d="100"/>
        </p:scale>
        <p:origin x="15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9F2CB-B621-45C3-9D66-E02DBA906B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4E0D0A-858F-41FB-B7F3-CD86F1F336E6}">
      <dgm:prSet phldrT="[Text]" phldr="1"/>
      <dgm:spPr/>
      <dgm:t>
        <a:bodyPr/>
        <a:lstStyle/>
        <a:p>
          <a:endParaRPr lang="en-US" dirty="0"/>
        </a:p>
      </dgm:t>
    </dgm:pt>
    <dgm:pt modelId="{45E4DDEC-90C4-4628-A685-4176207E2ED7}" type="parTrans" cxnId="{3376053F-8A3A-4E97-B8B1-0F729E6E5A91}">
      <dgm:prSet/>
      <dgm:spPr/>
      <dgm:t>
        <a:bodyPr/>
        <a:lstStyle/>
        <a:p>
          <a:endParaRPr lang="en-US"/>
        </a:p>
      </dgm:t>
    </dgm:pt>
    <dgm:pt modelId="{63561089-D0F3-41D6-9972-6F39A49F905F}" type="sibTrans" cxnId="{3376053F-8A3A-4E97-B8B1-0F729E6E5A91}">
      <dgm:prSet/>
      <dgm:spPr/>
      <dgm:t>
        <a:bodyPr/>
        <a:lstStyle/>
        <a:p>
          <a:endParaRPr lang="en-US"/>
        </a:p>
      </dgm:t>
    </dgm:pt>
    <dgm:pt modelId="{22B45DC8-0BEE-4F63-B71C-B2BCCC56CEE7}">
      <dgm:prSet phldrT="[Text]"/>
      <dgm:spPr/>
      <dgm:t>
        <a:bodyPr/>
        <a:lstStyle/>
        <a:p>
          <a:endParaRPr lang="en-US" dirty="0"/>
        </a:p>
      </dgm:t>
    </dgm:pt>
    <dgm:pt modelId="{B8807DC3-C7BB-46CD-91A3-953B83EB8B92}" type="parTrans" cxnId="{6F394EE4-15CE-4257-AD63-E321F2B59A04}">
      <dgm:prSet/>
      <dgm:spPr/>
      <dgm:t>
        <a:bodyPr/>
        <a:lstStyle/>
        <a:p>
          <a:endParaRPr lang="en-US"/>
        </a:p>
      </dgm:t>
    </dgm:pt>
    <dgm:pt modelId="{0350C6B2-AA38-4A54-A41D-1F770426AF82}" type="sibTrans" cxnId="{6F394EE4-15CE-4257-AD63-E321F2B59A04}">
      <dgm:prSet/>
      <dgm:spPr/>
      <dgm:t>
        <a:bodyPr/>
        <a:lstStyle/>
        <a:p>
          <a:endParaRPr lang="en-US"/>
        </a:p>
      </dgm:t>
    </dgm:pt>
    <dgm:pt modelId="{F914AB62-5D71-4D7A-ADD8-0BF8A6B61BC1}">
      <dgm:prSet phldrT="[Text]"/>
      <dgm:spPr/>
      <dgm:t>
        <a:bodyPr/>
        <a:lstStyle/>
        <a:p>
          <a:r>
            <a:rPr lang="en-US" dirty="0"/>
            <a:t>Yes (Use)</a:t>
          </a:r>
        </a:p>
      </dgm:t>
    </dgm:pt>
    <dgm:pt modelId="{B78AFBE0-E2E5-4BA9-A2C5-D08AEADE0047}" type="parTrans" cxnId="{DF51087D-0FCE-49C3-BE59-F76D18FA65FF}">
      <dgm:prSet/>
      <dgm:spPr/>
      <dgm:t>
        <a:bodyPr/>
        <a:lstStyle/>
        <a:p>
          <a:endParaRPr lang="en-US"/>
        </a:p>
      </dgm:t>
    </dgm:pt>
    <dgm:pt modelId="{443665DF-AA03-406A-9CA7-E9B1551AF54A}" type="sibTrans" cxnId="{DF51087D-0FCE-49C3-BE59-F76D18FA65FF}">
      <dgm:prSet/>
      <dgm:spPr/>
      <dgm:t>
        <a:bodyPr/>
        <a:lstStyle/>
        <a:p>
          <a:endParaRPr lang="en-US"/>
        </a:p>
      </dgm:t>
    </dgm:pt>
    <dgm:pt modelId="{D7577D0B-991F-45B0-BE41-FE4EA41412A7}">
      <dgm:prSet phldrT="[Text]" phldr="1"/>
      <dgm:spPr/>
      <dgm:t>
        <a:bodyPr/>
        <a:lstStyle/>
        <a:p>
          <a:endParaRPr lang="en-US" dirty="0"/>
        </a:p>
      </dgm:t>
    </dgm:pt>
    <dgm:pt modelId="{AB3F1277-37C8-4BDB-B5B7-F8CE6E217440}" type="parTrans" cxnId="{275BEC83-6930-445D-917E-C95A4F28A4B6}">
      <dgm:prSet/>
      <dgm:spPr/>
      <dgm:t>
        <a:bodyPr/>
        <a:lstStyle/>
        <a:p>
          <a:endParaRPr lang="en-US"/>
        </a:p>
      </dgm:t>
    </dgm:pt>
    <dgm:pt modelId="{22038F92-5F22-4BA0-A361-54B0D680AF78}" type="sibTrans" cxnId="{275BEC83-6930-445D-917E-C95A4F28A4B6}">
      <dgm:prSet/>
      <dgm:spPr/>
      <dgm:t>
        <a:bodyPr/>
        <a:lstStyle/>
        <a:p>
          <a:endParaRPr lang="en-US"/>
        </a:p>
      </dgm:t>
    </dgm:pt>
    <dgm:pt modelId="{6C9369AF-BC28-4CCB-B463-20E171799D55}">
      <dgm:prSet phldrT="[Text]"/>
      <dgm:spPr/>
      <dgm:t>
        <a:bodyPr/>
        <a:lstStyle/>
        <a:p>
          <a:r>
            <a:rPr lang="en-US" dirty="0"/>
            <a:t>No (Don’t)</a:t>
          </a:r>
        </a:p>
      </dgm:t>
    </dgm:pt>
    <dgm:pt modelId="{2B0FEEAC-52B9-4F03-B6B8-DBC38F1F6D9D}" type="parTrans" cxnId="{2EF78141-6F0D-408E-A4B6-A92265C0739F}">
      <dgm:prSet/>
      <dgm:spPr/>
      <dgm:t>
        <a:bodyPr/>
        <a:lstStyle/>
        <a:p>
          <a:endParaRPr lang="en-US"/>
        </a:p>
      </dgm:t>
    </dgm:pt>
    <dgm:pt modelId="{76D7BF45-A886-415E-B82A-9FC4B7EE98C4}" type="sibTrans" cxnId="{2EF78141-6F0D-408E-A4B6-A92265C0739F}">
      <dgm:prSet/>
      <dgm:spPr/>
      <dgm:t>
        <a:bodyPr/>
        <a:lstStyle/>
        <a:p>
          <a:endParaRPr lang="en-US"/>
        </a:p>
      </dgm:t>
    </dgm:pt>
    <dgm:pt modelId="{B519BA1C-ED6C-4B24-B33E-6AAC578C8E02}">
      <dgm:prSet custT="1"/>
      <dgm:spPr/>
      <dgm:t>
        <a:bodyPr/>
        <a:lstStyle/>
        <a:p>
          <a:r>
            <a:rPr lang="en-US" sz="4000" dirty="0"/>
            <a:t>Test Cov=0</a:t>
          </a:r>
        </a:p>
      </dgm:t>
    </dgm:pt>
    <dgm:pt modelId="{B32A908F-F7D3-423C-9977-38592BABD775}" type="parTrans" cxnId="{7C4EAE04-FA39-4DFB-9166-899DD9612F75}">
      <dgm:prSet/>
      <dgm:spPr/>
      <dgm:t>
        <a:bodyPr/>
        <a:lstStyle/>
        <a:p>
          <a:endParaRPr lang="en-US"/>
        </a:p>
      </dgm:t>
    </dgm:pt>
    <dgm:pt modelId="{03FFCC31-47E5-42C9-9247-52730ACCF8E3}" type="sibTrans" cxnId="{7C4EAE04-FA39-4DFB-9166-899DD9612F75}">
      <dgm:prSet/>
      <dgm:spPr/>
      <dgm:t>
        <a:bodyPr/>
        <a:lstStyle/>
        <a:p>
          <a:endParaRPr lang="en-US"/>
        </a:p>
      </dgm:t>
    </dgm:pt>
    <dgm:pt modelId="{B26915C5-92F1-4082-A73D-3DA63AE9DDB0}" type="pres">
      <dgm:prSet presAssocID="{0959F2CB-B621-45C3-9D66-E02DBA906BBC}" presName="diagram" presStyleCnt="0">
        <dgm:presLayoutVars>
          <dgm:dir/>
          <dgm:resizeHandles val="exact"/>
        </dgm:presLayoutVars>
      </dgm:prSet>
      <dgm:spPr/>
    </dgm:pt>
    <dgm:pt modelId="{80DD53D4-C919-418D-99E3-FD1781494EE5}" type="pres">
      <dgm:prSet presAssocID="{4E4E0D0A-858F-41FB-B7F3-CD86F1F336E6}" presName="node" presStyleLbl="node1" presStyleIdx="0" presStyleCnt="6" custScaleX="62592" custScaleY="19581" custLinFactX="41296" custLinFactY="202" custLinFactNeighborX="100000" custLinFactNeighborY="100000">
        <dgm:presLayoutVars>
          <dgm:bulletEnabled val="1"/>
        </dgm:presLayoutVars>
      </dgm:prSet>
      <dgm:spPr/>
    </dgm:pt>
    <dgm:pt modelId="{AF5185E2-5072-4C44-8BEC-4310A72816EB}" type="pres">
      <dgm:prSet presAssocID="{63561089-D0F3-41D6-9972-6F39A49F905F}" presName="sibTrans" presStyleCnt="0"/>
      <dgm:spPr/>
    </dgm:pt>
    <dgm:pt modelId="{CC17CE5B-B531-42D0-912B-DC907F13C083}" type="pres">
      <dgm:prSet presAssocID="{22B45DC8-0BEE-4F63-B71C-B2BCCC56CEE7}" presName="node" presStyleLbl="node1" presStyleIdx="1" presStyleCnt="6" custLinFactNeighborX="-15110" custLinFactNeighborY="-1664">
        <dgm:presLayoutVars>
          <dgm:bulletEnabled val="1"/>
        </dgm:presLayoutVars>
      </dgm:prSet>
      <dgm:spPr/>
    </dgm:pt>
    <dgm:pt modelId="{EFB0221C-3EB3-4E88-927F-1B2D5F7BF5C7}" type="pres">
      <dgm:prSet presAssocID="{0350C6B2-AA38-4A54-A41D-1F770426AF82}" presName="sibTrans" presStyleCnt="0"/>
      <dgm:spPr/>
    </dgm:pt>
    <dgm:pt modelId="{FE450F1F-3239-419C-AA59-699A5C04EB4D}" type="pres">
      <dgm:prSet presAssocID="{B519BA1C-ED6C-4B24-B33E-6AAC578C8E02}" presName="node" presStyleLbl="node1" presStyleIdx="2" presStyleCnt="6" custLinFactX="-25110" custLinFactNeighborX="-100000" custLinFactNeighborY="-1664">
        <dgm:presLayoutVars>
          <dgm:bulletEnabled val="1"/>
        </dgm:presLayoutVars>
      </dgm:prSet>
      <dgm:spPr/>
    </dgm:pt>
    <dgm:pt modelId="{054DF68D-9FE7-4C1C-9B76-FDD1645A3F2A}" type="pres">
      <dgm:prSet presAssocID="{03FFCC31-47E5-42C9-9247-52730ACCF8E3}" presName="sibTrans" presStyleCnt="0"/>
      <dgm:spPr/>
    </dgm:pt>
    <dgm:pt modelId="{482A78B8-8520-4B87-9CCC-0F0052AFC166}" type="pres">
      <dgm:prSet presAssocID="{F914AB62-5D71-4D7A-ADD8-0BF8A6B61BC1}" presName="node" presStyleLbl="node1" presStyleIdx="3" presStyleCnt="6" custLinFactNeighborX="981" custLinFactNeighborY="-4832">
        <dgm:presLayoutVars>
          <dgm:bulletEnabled val="1"/>
        </dgm:presLayoutVars>
      </dgm:prSet>
      <dgm:spPr/>
    </dgm:pt>
    <dgm:pt modelId="{7A2A074E-FE8C-45C4-AAA6-BC9264EE3CB6}" type="pres">
      <dgm:prSet presAssocID="{443665DF-AA03-406A-9CA7-E9B1551AF54A}" presName="sibTrans" presStyleCnt="0"/>
      <dgm:spPr/>
    </dgm:pt>
    <dgm:pt modelId="{13476844-48A5-417D-8BBA-E2B67611D8B4}" type="pres">
      <dgm:prSet presAssocID="{D7577D0B-991F-45B0-BE41-FE4EA41412A7}" presName="node" presStyleLbl="node1" presStyleIdx="4" presStyleCnt="6" custFlipHor="1" custScaleX="1975" custScaleY="37703">
        <dgm:presLayoutVars>
          <dgm:bulletEnabled val="1"/>
        </dgm:presLayoutVars>
      </dgm:prSet>
      <dgm:spPr/>
    </dgm:pt>
    <dgm:pt modelId="{4C01ADCA-32FE-484D-9EF0-8F5DF67BDEC5}" type="pres">
      <dgm:prSet presAssocID="{22038F92-5F22-4BA0-A361-54B0D680AF78}" presName="sibTrans" presStyleCnt="0"/>
      <dgm:spPr/>
    </dgm:pt>
    <dgm:pt modelId="{31B98BF7-BDE4-4A3A-B931-816AF2FFE19A}" type="pres">
      <dgm:prSet presAssocID="{6C9369AF-BC28-4CCB-B463-20E171799D55}" presName="node" presStyleLbl="node1" presStyleIdx="5" presStyleCnt="6" custLinFactNeighborX="-16226" custLinFactNeighborY="-4832">
        <dgm:presLayoutVars>
          <dgm:bulletEnabled val="1"/>
        </dgm:presLayoutVars>
      </dgm:prSet>
      <dgm:spPr/>
    </dgm:pt>
  </dgm:ptLst>
  <dgm:cxnLst>
    <dgm:cxn modelId="{7C4EAE04-FA39-4DFB-9166-899DD9612F75}" srcId="{0959F2CB-B621-45C3-9D66-E02DBA906BBC}" destId="{B519BA1C-ED6C-4B24-B33E-6AAC578C8E02}" srcOrd="2" destOrd="0" parTransId="{B32A908F-F7D3-423C-9977-38592BABD775}" sibTransId="{03FFCC31-47E5-42C9-9247-52730ACCF8E3}"/>
    <dgm:cxn modelId="{04E51D39-A106-4EDA-A01D-F9CA3FDFEB8D}" type="presOf" srcId="{6C9369AF-BC28-4CCB-B463-20E171799D55}" destId="{31B98BF7-BDE4-4A3A-B931-816AF2FFE19A}" srcOrd="0" destOrd="0" presId="urn:microsoft.com/office/officeart/2005/8/layout/default"/>
    <dgm:cxn modelId="{3376053F-8A3A-4E97-B8B1-0F729E6E5A91}" srcId="{0959F2CB-B621-45C3-9D66-E02DBA906BBC}" destId="{4E4E0D0A-858F-41FB-B7F3-CD86F1F336E6}" srcOrd="0" destOrd="0" parTransId="{45E4DDEC-90C4-4628-A685-4176207E2ED7}" sibTransId="{63561089-D0F3-41D6-9972-6F39A49F905F}"/>
    <dgm:cxn modelId="{2EF78141-6F0D-408E-A4B6-A92265C0739F}" srcId="{0959F2CB-B621-45C3-9D66-E02DBA906BBC}" destId="{6C9369AF-BC28-4CCB-B463-20E171799D55}" srcOrd="5" destOrd="0" parTransId="{2B0FEEAC-52B9-4F03-B6B8-DBC38F1F6D9D}" sibTransId="{76D7BF45-A886-415E-B82A-9FC4B7EE98C4}"/>
    <dgm:cxn modelId="{DF51087D-0FCE-49C3-BE59-F76D18FA65FF}" srcId="{0959F2CB-B621-45C3-9D66-E02DBA906BBC}" destId="{F914AB62-5D71-4D7A-ADD8-0BF8A6B61BC1}" srcOrd="3" destOrd="0" parTransId="{B78AFBE0-E2E5-4BA9-A2C5-D08AEADE0047}" sibTransId="{443665DF-AA03-406A-9CA7-E9B1551AF54A}"/>
    <dgm:cxn modelId="{275BEC83-6930-445D-917E-C95A4F28A4B6}" srcId="{0959F2CB-B621-45C3-9D66-E02DBA906BBC}" destId="{D7577D0B-991F-45B0-BE41-FE4EA41412A7}" srcOrd="4" destOrd="0" parTransId="{AB3F1277-37C8-4BDB-B5B7-F8CE6E217440}" sibTransId="{22038F92-5F22-4BA0-A361-54B0D680AF78}"/>
    <dgm:cxn modelId="{7A6AC9A7-62F5-4469-BF54-2E65EFE247FE}" type="presOf" srcId="{4E4E0D0A-858F-41FB-B7F3-CD86F1F336E6}" destId="{80DD53D4-C919-418D-99E3-FD1781494EE5}" srcOrd="0" destOrd="0" presId="urn:microsoft.com/office/officeart/2005/8/layout/default"/>
    <dgm:cxn modelId="{98286DAD-6B11-4DAF-8D06-EA79942CBFEB}" type="presOf" srcId="{0959F2CB-B621-45C3-9D66-E02DBA906BBC}" destId="{B26915C5-92F1-4082-A73D-3DA63AE9DDB0}" srcOrd="0" destOrd="0" presId="urn:microsoft.com/office/officeart/2005/8/layout/default"/>
    <dgm:cxn modelId="{85A7CBC3-DBA3-4167-B6EE-CA10FE71C01E}" type="presOf" srcId="{D7577D0B-991F-45B0-BE41-FE4EA41412A7}" destId="{13476844-48A5-417D-8BBA-E2B67611D8B4}" srcOrd="0" destOrd="0" presId="urn:microsoft.com/office/officeart/2005/8/layout/default"/>
    <dgm:cxn modelId="{EBFBF9C7-194A-4CB6-BE6A-E2D960AFEFFE}" type="presOf" srcId="{22B45DC8-0BEE-4F63-B71C-B2BCCC56CEE7}" destId="{CC17CE5B-B531-42D0-912B-DC907F13C083}" srcOrd="0" destOrd="0" presId="urn:microsoft.com/office/officeart/2005/8/layout/default"/>
    <dgm:cxn modelId="{93D325CE-0DE9-4411-8E63-685DACE5ECAA}" type="presOf" srcId="{F914AB62-5D71-4D7A-ADD8-0BF8A6B61BC1}" destId="{482A78B8-8520-4B87-9CCC-0F0052AFC166}" srcOrd="0" destOrd="0" presId="urn:microsoft.com/office/officeart/2005/8/layout/default"/>
    <dgm:cxn modelId="{6F394EE4-15CE-4257-AD63-E321F2B59A04}" srcId="{0959F2CB-B621-45C3-9D66-E02DBA906BBC}" destId="{22B45DC8-0BEE-4F63-B71C-B2BCCC56CEE7}" srcOrd="1" destOrd="0" parTransId="{B8807DC3-C7BB-46CD-91A3-953B83EB8B92}" sibTransId="{0350C6B2-AA38-4A54-A41D-1F770426AF82}"/>
    <dgm:cxn modelId="{984AD3F7-9640-4636-91D1-BE2594E9D620}" type="presOf" srcId="{B519BA1C-ED6C-4B24-B33E-6AAC578C8E02}" destId="{FE450F1F-3239-419C-AA59-699A5C04EB4D}" srcOrd="0" destOrd="0" presId="urn:microsoft.com/office/officeart/2005/8/layout/default"/>
    <dgm:cxn modelId="{79EC7BF4-CC4A-4CC1-B9A0-11A24335D39B}" type="presParOf" srcId="{B26915C5-92F1-4082-A73D-3DA63AE9DDB0}" destId="{80DD53D4-C919-418D-99E3-FD1781494EE5}" srcOrd="0" destOrd="0" presId="urn:microsoft.com/office/officeart/2005/8/layout/default"/>
    <dgm:cxn modelId="{8E970D55-448E-45D6-BF00-92F814C7EE9F}" type="presParOf" srcId="{B26915C5-92F1-4082-A73D-3DA63AE9DDB0}" destId="{AF5185E2-5072-4C44-8BEC-4310A72816EB}" srcOrd="1" destOrd="0" presId="urn:microsoft.com/office/officeart/2005/8/layout/default"/>
    <dgm:cxn modelId="{36500C48-8B9E-42BA-AC0A-6ED5B73883B2}" type="presParOf" srcId="{B26915C5-92F1-4082-A73D-3DA63AE9DDB0}" destId="{CC17CE5B-B531-42D0-912B-DC907F13C083}" srcOrd="2" destOrd="0" presId="urn:microsoft.com/office/officeart/2005/8/layout/default"/>
    <dgm:cxn modelId="{1F7A60D8-2D24-4B57-9306-C05A17170E70}" type="presParOf" srcId="{B26915C5-92F1-4082-A73D-3DA63AE9DDB0}" destId="{EFB0221C-3EB3-4E88-927F-1B2D5F7BF5C7}" srcOrd="3" destOrd="0" presId="urn:microsoft.com/office/officeart/2005/8/layout/default"/>
    <dgm:cxn modelId="{8ACB5178-1D60-41D5-801D-35383D8C62B6}" type="presParOf" srcId="{B26915C5-92F1-4082-A73D-3DA63AE9DDB0}" destId="{FE450F1F-3239-419C-AA59-699A5C04EB4D}" srcOrd="4" destOrd="0" presId="urn:microsoft.com/office/officeart/2005/8/layout/default"/>
    <dgm:cxn modelId="{CCA6CCEC-CF9B-4BD2-B010-8311CE2FD125}" type="presParOf" srcId="{B26915C5-92F1-4082-A73D-3DA63AE9DDB0}" destId="{054DF68D-9FE7-4C1C-9B76-FDD1645A3F2A}" srcOrd="5" destOrd="0" presId="urn:microsoft.com/office/officeart/2005/8/layout/default"/>
    <dgm:cxn modelId="{B48CB83A-DB7D-4A47-965D-E06F86531250}" type="presParOf" srcId="{B26915C5-92F1-4082-A73D-3DA63AE9DDB0}" destId="{482A78B8-8520-4B87-9CCC-0F0052AFC166}" srcOrd="6" destOrd="0" presId="urn:microsoft.com/office/officeart/2005/8/layout/default"/>
    <dgm:cxn modelId="{5DACE5E7-119A-4A27-AD59-4DD7E5939181}" type="presParOf" srcId="{B26915C5-92F1-4082-A73D-3DA63AE9DDB0}" destId="{7A2A074E-FE8C-45C4-AAA6-BC9264EE3CB6}" srcOrd="7" destOrd="0" presId="urn:microsoft.com/office/officeart/2005/8/layout/default"/>
    <dgm:cxn modelId="{76DBDD3F-3BC5-4CA4-9E56-9775BCB7EE9D}" type="presParOf" srcId="{B26915C5-92F1-4082-A73D-3DA63AE9DDB0}" destId="{13476844-48A5-417D-8BBA-E2B67611D8B4}" srcOrd="8" destOrd="0" presId="urn:microsoft.com/office/officeart/2005/8/layout/default"/>
    <dgm:cxn modelId="{A85A9939-C9B4-420E-AF18-A015031788A2}" type="presParOf" srcId="{B26915C5-92F1-4082-A73D-3DA63AE9DDB0}" destId="{4C01ADCA-32FE-484D-9EF0-8F5DF67BDEC5}" srcOrd="9" destOrd="0" presId="urn:microsoft.com/office/officeart/2005/8/layout/default"/>
    <dgm:cxn modelId="{4B8B34AA-DA16-4674-82F0-380CB8B01ACE}" type="presParOf" srcId="{B26915C5-92F1-4082-A73D-3DA63AE9DDB0}" destId="{31B98BF7-BDE4-4A3A-B931-816AF2FFE19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D53D4-C919-418D-99E3-FD1781494EE5}">
      <dsp:nvSpPr>
        <dsp:cNvPr id="0" name=""/>
        <dsp:cNvSpPr/>
      </dsp:nvSpPr>
      <dsp:spPr>
        <a:xfrm>
          <a:off x="4114799" y="2754667"/>
          <a:ext cx="1820984" cy="341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114799" y="2754667"/>
        <a:ext cx="1820984" cy="341801"/>
      </dsp:txXfrm>
    </dsp:sp>
    <dsp:sp modelId="{CC17CE5B-B531-42D0-912B-DC907F13C083}">
      <dsp:nvSpPr>
        <dsp:cNvPr id="0" name=""/>
        <dsp:cNvSpPr/>
      </dsp:nvSpPr>
      <dsp:spPr>
        <a:xfrm>
          <a:off x="1676405" y="274632"/>
          <a:ext cx="2909292" cy="1745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676405" y="274632"/>
        <a:ext cx="2909292" cy="1745575"/>
      </dsp:txXfrm>
    </dsp:sp>
    <dsp:sp modelId="{FE450F1F-3239-419C-AA59-699A5C04EB4D}">
      <dsp:nvSpPr>
        <dsp:cNvPr id="0" name=""/>
        <dsp:cNvSpPr/>
      </dsp:nvSpPr>
      <dsp:spPr>
        <a:xfrm>
          <a:off x="1676405" y="274632"/>
          <a:ext cx="2909292" cy="1745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Test Cov=0</a:t>
          </a:r>
        </a:p>
      </dsp:txBody>
      <dsp:txXfrm>
        <a:off x="1676405" y="274632"/>
        <a:ext cx="2909292" cy="1745575"/>
      </dsp:txXfrm>
    </dsp:sp>
    <dsp:sp modelId="{482A78B8-8520-4B87-9CCC-0F0052AFC166}">
      <dsp:nvSpPr>
        <dsp:cNvPr id="0" name=""/>
        <dsp:cNvSpPr/>
      </dsp:nvSpPr>
      <dsp:spPr>
        <a:xfrm>
          <a:off x="914389" y="2255836"/>
          <a:ext cx="2909292" cy="1745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Yes (Use)</a:t>
          </a:r>
        </a:p>
      </dsp:txBody>
      <dsp:txXfrm>
        <a:off x="914389" y="2255836"/>
        <a:ext cx="2909292" cy="1745575"/>
      </dsp:txXfrm>
    </dsp:sp>
    <dsp:sp modelId="{13476844-48A5-417D-8BBA-E2B67611D8B4}">
      <dsp:nvSpPr>
        <dsp:cNvPr id="0" name=""/>
        <dsp:cNvSpPr/>
      </dsp:nvSpPr>
      <dsp:spPr>
        <a:xfrm flipH="1">
          <a:off x="4086070" y="2883903"/>
          <a:ext cx="57458" cy="6581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6070" y="2883903"/>
        <a:ext cx="57458" cy="658134"/>
      </dsp:txXfrm>
    </dsp:sp>
    <dsp:sp modelId="{31B98BF7-BDE4-4A3A-B931-816AF2FFE19A}">
      <dsp:nvSpPr>
        <dsp:cNvPr id="0" name=""/>
        <dsp:cNvSpPr/>
      </dsp:nvSpPr>
      <dsp:spPr>
        <a:xfrm>
          <a:off x="3962396" y="2255836"/>
          <a:ext cx="2909292" cy="1745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No (Don’t)</a:t>
          </a:r>
        </a:p>
      </dsp:txBody>
      <dsp:txXfrm>
        <a:off x="3962396" y="2255836"/>
        <a:ext cx="2909292" cy="17455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E8C3BE7-C22A-461E-8AAD-05FB311F452D}" type="datetimeFigureOut">
              <a:rPr lang="en-US" smtClean="0"/>
              <a:t>2/17/2019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DC503AD-F28C-4E1E-8F41-7236C66613CD}" type="slidenum">
              <a:rPr lang="en-US" smtClean="0"/>
              <a:t>‹#›</a:t>
            </a:fld>
            <a:endParaRPr lang="en-US" dirty="0"/>
          </a:p>
        </p:txBody>
      </p:sp>
    </p:spTree>
    <p:extLst>
      <p:ext uri="{BB962C8B-B14F-4D97-AF65-F5344CB8AC3E}">
        <p14:creationId xmlns:p14="http://schemas.microsoft.com/office/powerpoint/2010/main" val="340481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4FF29B0-E822-4865-A45B-AAB416A0AF00}" type="datetime1">
              <a:rPr lang="en-US" smtClean="0"/>
              <a:t>2/17/2019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76307A9-9C5F-404A-A554-59C60E9C213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C886BE-62BD-42BA-8DFA-6B8011AEB838}"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6307A9-9C5F-404A-A554-59C60E9C213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B6036E-D4A4-4DCA-B6F0-720450EA182C}"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6307A9-9C5F-404A-A554-59C60E9C213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87BE73-A37B-4162-B151-D8DC1CC6F283}"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6307A9-9C5F-404A-A554-59C60E9C213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4AA139B-8B7C-456A-BB52-C03EE7F896D3}"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6307A9-9C5F-404A-A554-59C60E9C213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BB6264A-C7B2-4636-97FF-FFB6196730D2}" type="datetime1">
              <a:rPr lang="en-US" smtClean="0"/>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6307A9-9C5F-404A-A554-59C60E9C213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D0E196-F282-45F0-8A5E-62370A8954AB}" type="datetime1">
              <a:rPr lang="en-US" smtClean="0"/>
              <a:t>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6307A9-9C5F-404A-A554-59C60E9C213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C3481CE-21D0-44F1-9DC1-CF77CC79FF8C}" type="datetime1">
              <a:rPr lang="en-US" smtClean="0"/>
              <a:t>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6307A9-9C5F-404A-A554-59C60E9C213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C716E-9B2F-4340-A26E-A7C301846147}" type="datetime1">
              <a:rPr lang="en-US" smtClean="0"/>
              <a:t>2/17/2019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6307A9-9C5F-404A-A554-59C60E9C213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87E7E3-7760-440E-9440-25EC4FA236A3}" type="datetime1">
              <a:rPr lang="en-US" smtClean="0"/>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6307A9-9C5F-404A-A554-59C60E9C213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1F7F79B-7D19-4CA8-9827-3E9D3283EF04}" type="datetime1">
              <a:rPr lang="en-US" smtClean="0"/>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76307A9-9C5F-404A-A554-59C60E9C2133}"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1191C2-AB1D-4406-9EBC-3A1119C3721D}" type="datetime1">
              <a:rPr lang="en-US" smtClean="0"/>
              <a:t>2/17/2019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6307A9-9C5F-404A-A554-59C60E9C2133}"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Digital_object_identifier" TargetMode="External"/><Relationship Id="rId7" Type="http://schemas.openxmlformats.org/officeDocument/2006/relationships/hyperlink" Target="https://www.ncbi.nlm.nih.gov/pubmed/20761760" TargetMode="External"/><Relationship Id="rId2" Type="http://schemas.openxmlformats.org/officeDocument/2006/relationships/hyperlink" Target="https://www.ncbi.nlm.nih.gov/pmc/articles/PMC2355479" TargetMode="External"/><Relationship Id="rId1" Type="http://schemas.openxmlformats.org/officeDocument/2006/relationships/slideLayout" Target="../slideLayouts/slideLayout2.xml"/><Relationship Id="rId6" Type="http://schemas.openxmlformats.org/officeDocument/2006/relationships/hyperlink" Target="https://en.wikipedia.org/wiki/PubMed_Identifier" TargetMode="External"/><Relationship Id="rId5" Type="http://schemas.openxmlformats.org/officeDocument/2006/relationships/hyperlink" Target="https://en.wikipedia.org/wiki/PubMed_Central" TargetMode="External"/><Relationship Id="rId4" Type="http://schemas.openxmlformats.org/officeDocument/2006/relationships/hyperlink" Target="https://doi.org/10.1136/bmj.2.2288.1243"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apps.webofknowledge.com/full_record.do?product=UA&amp;search_mode=GeneralSearch&amp;qid=3&amp;SID=1C6OdaoFvNHMqqSAcIU&amp;page=2&amp;doc=1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Meta-Analysis of Clinical Trials: Effects- or Studies-at-Random?</a:t>
            </a:r>
          </a:p>
        </p:txBody>
      </p:sp>
      <p:sp>
        <p:nvSpPr>
          <p:cNvPr id="3" name="Content Placeholder 2"/>
          <p:cNvSpPr>
            <a:spLocks noGrp="1"/>
          </p:cNvSpPr>
          <p:nvPr>
            <p:ph idx="1"/>
          </p:nvPr>
        </p:nvSpPr>
        <p:spPr/>
        <p:txBody>
          <a:bodyPr>
            <a:normAutofit/>
          </a:bodyPr>
          <a:lstStyle/>
          <a:p>
            <a:r>
              <a:rPr lang="en-US" sz="3600" dirty="0"/>
              <a:t>Jonathan J Shuster, PhD  shusterj@ufl.edu</a:t>
            </a:r>
          </a:p>
          <a:p>
            <a:r>
              <a:rPr lang="en-US" sz="3600" dirty="0"/>
              <a:t>University of Florida</a:t>
            </a:r>
          </a:p>
          <a:p>
            <a:r>
              <a:rPr lang="en-US" sz="3600" dirty="0"/>
              <a:t>College of Medicine</a:t>
            </a:r>
          </a:p>
        </p:txBody>
      </p:sp>
      <p:sp>
        <p:nvSpPr>
          <p:cNvPr id="4" name="Slide Number Placeholder 3">
            <a:extLst>
              <a:ext uri="{FF2B5EF4-FFF2-40B4-BE49-F238E27FC236}">
                <a16:creationId xmlns:a16="http://schemas.microsoft.com/office/drawing/2014/main" id="{B3C03C5D-B1C9-4C7E-BAD3-B1C7D291B855}"/>
              </a:ext>
            </a:extLst>
          </p:cNvPr>
          <p:cNvSpPr>
            <a:spLocks noGrp="1"/>
          </p:cNvSpPr>
          <p:nvPr>
            <p:ph type="sldNum" sz="quarter" idx="12"/>
          </p:nvPr>
        </p:nvSpPr>
        <p:spPr/>
        <p:txBody>
          <a:bodyPr/>
          <a:lstStyle/>
          <a:p>
            <a:fld id="{C76307A9-9C5F-404A-A554-59C60E9C2133}" type="slidenum">
              <a:rPr lang="en-US" smtClean="0"/>
              <a:t>1</a:t>
            </a:fld>
            <a:endParaRPr lang="en-US" dirty="0"/>
          </a:p>
        </p:txBody>
      </p:sp>
    </p:spTree>
    <p:extLst>
      <p:ext uri="{BB962C8B-B14F-4D97-AF65-F5344CB8AC3E}">
        <p14:creationId xmlns:p14="http://schemas.microsoft.com/office/powerpoint/2010/main" val="406624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2A7C-FFB8-4A9C-9AB0-48300FEB75FD}"/>
              </a:ext>
            </a:extLst>
          </p:cNvPr>
          <p:cNvSpPr>
            <a:spLocks noGrp="1"/>
          </p:cNvSpPr>
          <p:nvPr>
            <p:ph type="title"/>
          </p:nvPr>
        </p:nvSpPr>
        <p:spPr/>
        <p:txBody>
          <a:bodyPr/>
          <a:lstStyle/>
          <a:p>
            <a:r>
              <a:rPr lang="en-US" dirty="0"/>
              <a:t>Typical Evidence Pyramid</a:t>
            </a:r>
          </a:p>
        </p:txBody>
      </p:sp>
      <p:pic>
        <p:nvPicPr>
          <p:cNvPr id="5" name="Content Placeholder 4" descr="A close up of text on a white background&#10;&#10;Description automatically generated">
            <a:extLst>
              <a:ext uri="{FF2B5EF4-FFF2-40B4-BE49-F238E27FC236}">
                <a16:creationId xmlns:a16="http://schemas.microsoft.com/office/drawing/2014/main" id="{A93928FA-D38D-4C73-89C6-86E0A8891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588" y="1935163"/>
            <a:ext cx="6058823" cy="4389437"/>
          </a:xfrm>
        </p:spPr>
      </p:pic>
      <p:sp>
        <p:nvSpPr>
          <p:cNvPr id="3" name="Slide Number Placeholder 2">
            <a:extLst>
              <a:ext uri="{FF2B5EF4-FFF2-40B4-BE49-F238E27FC236}">
                <a16:creationId xmlns:a16="http://schemas.microsoft.com/office/drawing/2014/main" id="{EBF599D9-7F63-45FB-8C49-662563534E7A}"/>
              </a:ext>
            </a:extLst>
          </p:cNvPr>
          <p:cNvSpPr>
            <a:spLocks noGrp="1"/>
          </p:cNvSpPr>
          <p:nvPr>
            <p:ph type="sldNum" sz="quarter" idx="12"/>
          </p:nvPr>
        </p:nvSpPr>
        <p:spPr/>
        <p:txBody>
          <a:bodyPr/>
          <a:lstStyle/>
          <a:p>
            <a:fld id="{C76307A9-9C5F-404A-A554-59C60E9C2133}" type="slidenum">
              <a:rPr lang="en-US" smtClean="0"/>
              <a:t>10</a:t>
            </a:fld>
            <a:endParaRPr lang="en-US" dirty="0"/>
          </a:p>
        </p:txBody>
      </p:sp>
    </p:spTree>
    <p:extLst>
      <p:ext uri="{BB962C8B-B14F-4D97-AF65-F5344CB8AC3E}">
        <p14:creationId xmlns:p14="http://schemas.microsoft.com/office/powerpoint/2010/main" val="378325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A563-D51E-431C-A00A-9BCF1A16AD2C}"/>
              </a:ext>
            </a:extLst>
          </p:cNvPr>
          <p:cNvSpPr>
            <a:spLocks noGrp="1"/>
          </p:cNvSpPr>
          <p:nvPr>
            <p:ph type="title"/>
          </p:nvPr>
        </p:nvSpPr>
        <p:spPr/>
        <p:txBody>
          <a:bodyPr>
            <a:normAutofit/>
          </a:bodyPr>
          <a:lstStyle/>
          <a:p>
            <a:r>
              <a:rPr lang="en-US" dirty="0"/>
              <a:t>Meta-Analysis of Clinical Trials</a:t>
            </a:r>
          </a:p>
        </p:txBody>
      </p:sp>
      <p:sp>
        <p:nvSpPr>
          <p:cNvPr id="3" name="Content Placeholder 2">
            <a:extLst>
              <a:ext uri="{FF2B5EF4-FFF2-40B4-BE49-F238E27FC236}">
                <a16:creationId xmlns:a16="http://schemas.microsoft.com/office/drawing/2014/main" id="{BC0F3798-CAFB-4318-89F1-6FDB303D0087}"/>
              </a:ext>
            </a:extLst>
          </p:cNvPr>
          <p:cNvSpPr>
            <a:spLocks noGrp="1"/>
          </p:cNvSpPr>
          <p:nvPr>
            <p:ph idx="1"/>
          </p:nvPr>
        </p:nvSpPr>
        <p:spPr/>
        <p:txBody>
          <a:bodyPr/>
          <a:lstStyle/>
          <a:p>
            <a:r>
              <a:rPr lang="en-US" sz="2900" dirty="0"/>
              <a:t>Collection of Independent Completed Randomized Trials</a:t>
            </a:r>
          </a:p>
          <a:p>
            <a:r>
              <a:rPr lang="en-US" sz="2900" dirty="0"/>
              <a:t>All “Eligible” Trials Included</a:t>
            </a:r>
          </a:p>
          <a:p>
            <a:r>
              <a:rPr lang="en-US" sz="2900" dirty="0"/>
              <a:t>Typically Treatment vs. Control</a:t>
            </a:r>
          </a:p>
          <a:p>
            <a:r>
              <a:rPr lang="en-US" sz="2900" dirty="0"/>
              <a:t>Same (or Comparable) Endpoints</a:t>
            </a:r>
          </a:p>
          <a:p>
            <a:r>
              <a:rPr lang="en-US" sz="2900" dirty="0"/>
              <a:t>Main Goal: Estimate the Global “Effect Size”</a:t>
            </a:r>
          </a:p>
          <a:p>
            <a:pPr marL="0" indent="0">
              <a:buNone/>
            </a:pPr>
            <a:endParaRPr lang="en-US" dirty="0"/>
          </a:p>
        </p:txBody>
      </p:sp>
      <p:sp>
        <p:nvSpPr>
          <p:cNvPr id="4" name="Slide Number Placeholder 3">
            <a:extLst>
              <a:ext uri="{FF2B5EF4-FFF2-40B4-BE49-F238E27FC236}">
                <a16:creationId xmlns:a16="http://schemas.microsoft.com/office/drawing/2014/main" id="{58251B24-6BE3-4BC5-8913-AD0053F112D1}"/>
              </a:ext>
            </a:extLst>
          </p:cNvPr>
          <p:cNvSpPr>
            <a:spLocks noGrp="1"/>
          </p:cNvSpPr>
          <p:nvPr>
            <p:ph type="sldNum" sz="quarter" idx="12"/>
          </p:nvPr>
        </p:nvSpPr>
        <p:spPr/>
        <p:txBody>
          <a:bodyPr/>
          <a:lstStyle/>
          <a:p>
            <a:fld id="{C76307A9-9C5F-404A-A554-59C60E9C2133}" type="slidenum">
              <a:rPr lang="en-US" smtClean="0"/>
              <a:t>11</a:t>
            </a:fld>
            <a:endParaRPr lang="en-US" dirty="0"/>
          </a:p>
        </p:txBody>
      </p:sp>
    </p:spTree>
    <p:extLst>
      <p:ext uri="{BB962C8B-B14F-4D97-AF65-F5344CB8AC3E}">
        <p14:creationId xmlns:p14="http://schemas.microsoft.com/office/powerpoint/2010/main" val="420266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4E90-6A36-4E25-AE47-CA205E24FDCF}"/>
              </a:ext>
            </a:extLst>
          </p:cNvPr>
          <p:cNvSpPr>
            <a:spLocks noGrp="1"/>
          </p:cNvSpPr>
          <p:nvPr>
            <p:ph type="title"/>
          </p:nvPr>
        </p:nvSpPr>
        <p:spPr/>
        <p:txBody>
          <a:bodyPr/>
          <a:lstStyle/>
          <a:p>
            <a:r>
              <a:rPr lang="en-US" dirty="0"/>
              <a:t>Ex: Rosiglitazone</a:t>
            </a:r>
          </a:p>
        </p:txBody>
      </p:sp>
      <p:sp>
        <p:nvSpPr>
          <p:cNvPr id="3" name="Content Placeholder 2">
            <a:extLst>
              <a:ext uri="{FF2B5EF4-FFF2-40B4-BE49-F238E27FC236}">
                <a16:creationId xmlns:a16="http://schemas.microsoft.com/office/drawing/2014/main" id="{8DF83E5E-F009-452C-95A4-88100F54DE11}"/>
              </a:ext>
            </a:extLst>
          </p:cNvPr>
          <p:cNvSpPr>
            <a:spLocks noGrp="1"/>
          </p:cNvSpPr>
          <p:nvPr>
            <p:ph idx="1"/>
          </p:nvPr>
        </p:nvSpPr>
        <p:spPr/>
        <p:txBody>
          <a:bodyPr>
            <a:normAutofit/>
          </a:bodyPr>
          <a:lstStyle/>
          <a:p>
            <a:r>
              <a:rPr lang="en-US" sz="3200" dirty="0"/>
              <a:t>Nissen-Wolski (2007 NEJM)</a:t>
            </a:r>
          </a:p>
          <a:p>
            <a:r>
              <a:rPr lang="en-US" sz="3200" dirty="0"/>
              <a:t>Type II Diabetes</a:t>
            </a:r>
          </a:p>
          <a:p>
            <a:r>
              <a:rPr lang="en-US" sz="3200" dirty="0"/>
              <a:t>48 Randomized Trials of Rosiglitazone</a:t>
            </a:r>
          </a:p>
          <a:p>
            <a:r>
              <a:rPr lang="en-US" sz="3200" dirty="0"/>
              <a:t>Outcome:  Myocardial Infarction</a:t>
            </a:r>
          </a:p>
          <a:p>
            <a:r>
              <a:rPr lang="en-US" sz="3200" dirty="0"/>
              <a:t>Result: Estimated OR=1.43 (95% CI 1.03-1.98) P=0.03 </a:t>
            </a:r>
          </a:p>
        </p:txBody>
      </p:sp>
      <p:sp>
        <p:nvSpPr>
          <p:cNvPr id="4" name="Slide Number Placeholder 3">
            <a:extLst>
              <a:ext uri="{FF2B5EF4-FFF2-40B4-BE49-F238E27FC236}">
                <a16:creationId xmlns:a16="http://schemas.microsoft.com/office/drawing/2014/main" id="{B1F973CC-71D2-4B74-9916-DF1C9731650A}"/>
              </a:ext>
            </a:extLst>
          </p:cNvPr>
          <p:cNvSpPr>
            <a:spLocks noGrp="1"/>
          </p:cNvSpPr>
          <p:nvPr>
            <p:ph type="sldNum" sz="quarter" idx="12"/>
          </p:nvPr>
        </p:nvSpPr>
        <p:spPr/>
        <p:txBody>
          <a:bodyPr/>
          <a:lstStyle/>
          <a:p>
            <a:fld id="{C76307A9-9C5F-404A-A554-59C60E9C2133}" type="slidenum">
              <a:rPr lang="en-US" smtClean="0"/>
              <a:t>12</a:t>
            </a:fld>
            <a:endParaRPr lang="en-US" dirty="0"/>
          </a:p>
        </p:txBody>
      </p:sp>
    </p:spTree>
    <p:extLst>
      <p:ext uri="{BB962C8B-B14F-4D97-AF65-F5344CB8AC3E}">
        <p14:creationId xmlns:p14="http://schemas.microsoft.com/office/powerpoint/2010/main" val="428962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BA9B-65C2-45F2-9EB0-8CD259CE5DEB}"/>
              </a:ext>
            </a:extLst>
          </p:cNvPr>
          <p:cNvSpPr>
            <a:spLocks noGrp="1"/>
          </p:cNvSpPr>
          <p:nvPr>
            <p:ph type="title"/>
          </p:nvPr>
        </p:nvSpPr>
        <p:spPr/>
        <p:txBody>
          <a:bodyPr/>
          <a:lstStyle/>
          <a:p>
            <a:r>
              <a:rPr lang="en-US" dirty="0"/>
              <a:t>Rosiglitazone Fate (2007)</a:t>
            </a:r>
          </a:p>
        </p:txBody>
      </p:sp>
      <p:sp>
        <p:nvSpPr>
          <p:cNvPr id="3" name="Content Placeholder 2">
            <a:extLst>
              <a:ext uri="{FF2B5EF4-FFF2-40B4-BE49-F238E27FC236}">
                <a16:creationId xmlns:a16="http://schemas.microsoft.com/office/drawing/2014/main" id="{37BB9ED7-D3DA-4956-B2B0-801721A96E4C}"/>
              </a:ext>
            </a:extLst>
          </p:cNvPr>
          <p:cNvSpPr>
            <a:spLocks noGrp="1"/>
          </p:cNvSpPr>
          <p:nvPr>
            <p:ph idx="1"/>
          </p:nvPr>
        </p:nvSpPr>
        <p:spPr/>
        <p:txBody>
          <a:bodyPr>
            <a:normAutofit lnSpcReduction="10000"/>
          </a:bodyPr>
          <a:lstStyle/>
          <a:p>
            <a:r>
              <a:rPr lang="en-US" sz="2900" dirty="0"/>
              <a:t>Virtual Ban on New prescriptions</a:t>
            </a:r>
          </a:p>
          <a:p>
            <a:r>
              <a:rPr lang="en-US" sz="2900" dirty="0"/>
              <a:t>Near immediate closure of two huge trials to new patients</a:t>
            </a:r>
          </a:p>
          <a:p>
            <a:r>
              <a:rPr lang="en-US" sz="2900" dirty="0"/>
              <a:t>Glaxo-Smith-Kline (GSK) sales of drug drops by $2 Billion per year</a:t>
            </a:r>
          </a:p>
          <a:p>
            <a:r>
              <a:rPr lang="en-US" sz="2900" dirty="0"/>
              <a:t>Lawsuits against GSK cost company $100s of millions</a:t>
            </a:r>
          </a:p>
          <a:p>
            <a:r>
              <a:rPr lang="en-US" sz="2900" dirty="0"/>
              <a:t>Without the MA, this would almost certainly never have occurred.</a:t>
            </a:r>
          </a:p>
          <a:p>
            <a:pPr marL="0" indent="0">
              <a:buNone/>
            </a:pPr>
            <a:endParaRPr lang="en-US" dirty="0"/>
          </a:p>
        </p:txBody>
      </p:sp>
      <p:sp>
        <p:nvSpPr>
          <p:cNvPr id="4" name="Slide Number Placeholder 3">
            <a:extLst>
              <a:ext uri="{FF2B5EF4-FFF2-40B4-BE49-F238E27FC236}">
                <a16:creationId xmlns:a16="http://schemas.microsoft.com/office/drawing/2014/main" id="{3B94B09D-BDE8-404F-AE04-A7D1D9A56A0D}"/>
              </a:ext>
            </a:extLst>
          </p:cNvPr>
          <p:cNvSpPr>
            <a:spLocks noGrp="1"/>
          </p:cNvSpPr>
          <p:nvPr>
            <p:ph type="sldNum" sz="quarter" idx="12"/>
          </p:nvPr>
        </p:nvSpPr>
        <p:spPr/>
        <p:txBody>
          <a:bodyPr/>
          <a:lstStyle/>
          <a:p>
            <a:fld id="{C76307A9-9C5F-404A-A554-59C60E9C2133}" type="slidenum">
              <a:rPr lang="en-US" smtClean="0"/>
              <a:t>13</a:t>
            </a:fld>
            <a:endParaRPr lang="en-US" dirty="0"/>
          </a:p>
        </p:txBody>
      </p:sp>
    </p:spTree>
    <p:extLst>
      <p:ext uri="{BB962C8B-B14F-4D97-AF65-F5344CB8AC3E}">
        <p14:creationId xmlns:p14="http://schemas.microsoft.com/office/powerpoint/2010/main" val="89559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13FB-5E03-4E19-923A-138500C354F7}"/>
              </a:ext>
            </a:extLst>
          </p:cNvPr>
          <p:cNvSpPr>
            <a:spLocks noGrp="1"/>
          </p:cNvSpPr>
          <p:nvPr>
            <p:ph type="title"/>
          </p:nvPr>
        </p:nvSpPr>
        <p:spPr/>
        <p:txBody>
          <a:bodyPr>
            <a:normAutofit/>
          </a:bodyPr>
          <a:lstStyle/>
          <a:p>
            <a:r>
              <a:rPr lang="en-US" dirty="0"/>
              <a:t>Effects-at-Random</a:t>
            </a:r>
          </a:p>
        </p:txBody>
      </p:sp>
      <p:pic>
        <p:nvPicPr>
          <p:cNvPr id="5" name="Content Placeholder 4" descr="A picture containing floor, indoor, child, little&#10;&#10;Description automatically generated">
            <a:extLst>
              <a:ext uri="{FF2B5EF4-FFF2-40B4-BE49-F238E27FC236}">
                <a16:creationId xmlns:a16="http://schemas.microsoft.com/office/drawing/2014/main" id="{CDF6BF06-9623-4807-8C52-6F9E39A8392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4411" y="1935163"/>
            <a:ext cx="3275178" cy="4389437"/>
          </a:xfrm>
        </p:spPr>
      </p:pic>
      <p:sp>
        <p:nvSpPr>
          <p:cNvPr id="3" name="Slide Number Placeholder 2">
            <a:extLst>
              <a:ext uri="{FF2B5EF4-FFF2-40B4-BE49-F238E27FC236}">
                <a16:creationId xmlns:a16="http://schemas.microsoft.com/office/drawing/2014/main" id="{29CEFD2B-DCF1-4956-B4FD-3EFDB9192F9F}"/>
              </a:ext>
            </a:extLst>
          </p:cNvPr>
          <p:cNvSpPr>
            <a:spLocks noGrp="1"/>
          </p:cNvSpPr>
          <p:nvPr>
            <p:ph type="sldNum" sz="quarter" idx="12"/>
          </p:nvPr>
        </p:nvSpPr>
        <p:spPr/>
        <p:txBody>
          <a:bodyPr/>
          <a:lstStyle/>
          <a:p>
            <a:fld id="{C76307A9-9C5F-404A-A554-59C60E9C2133}" type="slidenum">
              <a:rPr lang="en-US" smtClean="0"/>
              <a:t>14</a:t>
            </a:fld>
            <a:endParaRPr lang="en-US" dirty="0"/>
          </a:p>
        </p:txBody>
      </p:sp>
    </p:spTree>
    <p:extLst>
      <p:ext uri="{BB962C8B-B14F-4D97-AF65-F5344CB8AC3E}">
        <p14:creationId xmlns:p14="http://schemas.microsoft.com/office/powerpoint/2010/main" val="3995094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4844-6643-4AA1-A6EA-C7D5D6E1CE02}"/>
              </a:ext>
            </a:extLst>
          </p:cNvPr>
          <p:cNvSpPr>
            <a:spLocks noGrp="1"/>
          </p:cNvSpPr>
          <p:nvPr>
            <p:ph type="title"/>
          </p:nvPr>
        </p:nvSpPr>
        <p:spPr/>
        <p:txBody>
          <a:bodyPr>
            <a:normAutofit fontScale="90000"/>
          </a:bodyPr>
          <a:lstStyle/>
          <a:p>
            <a:r>
              <a:rPr lang="en-US" dirty="0"/>
              <a:t>Fixed Effects vs. Effects at Random</a:t>
            </a:r>
          </a:p>
        </p:txBody>
      </p:sp>
      <p:sp>
        <p:nvSpPr>
          <p:cNvPr id="3" name="Content Placeholder 2">
            <a:extLst>
              <a:ext uri="{FF2B5EF4-FFF2-40B4-BE49-F238E27FC236}">
                <a16:creationId xmlns:a16="http://schemas.microsoft.com/office/drawing/2014/main" id="{78752534-2FE9-44B5-96FB-6996FF0B9FEA}"/>
              </a:ext>
            </a:extLst>
          </p:cNvPr>
          <p:cNvSpPr>
            <a:spLocks noGrp="1"/>
          </p:cNvSpPr>
          <p:nvPr>
            <p:ph idx="1"/>
          </p:nvPr>
        </p:nvSpPr>
        <p:spPr/>
        <p:txBody>
          <a:bodyPr/>
          <a:lstStyle/>
          <a:p>
            <a:r>
              <a:rPr lang="en-US" sz="3200" dirty="0"/>
              <a:t>Fixed:  All selections of Effect Sizes in Hat have same value.</a:t>
            </a:r>
          </a:p>
          <a:p>
            <a:r>
              <a:rPr lang="en-US" sz="3200" dirty="0"/>
              <a:t>Effects-at-Random: Potential Selections are drawn at random from a single “Hat”.  One is drawn with replacement for each study</a:t>
            </a:r>
          </a:p>
          <a:p>
            <a:endParaRPr lang="en-US" dirty="0"/>
          </a:p>
        </p:txBody>
      </p:sp>
      <p:sp>
        <p:nvSpPr>
          <p:cNvPr id="4" name="Slide Number Placeholder 3">
            <a:extLst>
              <a:ext uri="{FF2B5EF4-FFF2-40B4-BE49-F238E27FC236}">
                <a16:creationId xmlns:a16="http://schemas.microsoft.com/office/drawing/2014/main" id="{25736AF5-662C-4C03-851E-FB4B4D09041E}"/>
              </a:ext>
            </a:extLst>
          </p:cNvPr>
          <p:cNvSpPr>
            <a:spLocks noGrp="1"/>
          </p:cNvSpPr>
          <p:nvPr>
            <p:ph type="sldNum" sz="quarter" idx="12"/>
          </p:nvPr>
        </p:nvSpPr>
        <p:spPr/>
        <p:txBody>
          <a:bodyPr/>
          <a:lstStyle/>
          <a:p>
            <a:fld id="{C76307A9-9C5F-404A-A554-59C60E9C2133}" type="slidenum">
              <a:rPr lang="en-US" smtClean="0"/>
              <a:t>15</a:t>
            </a:fld>
            <a:endParaRPr lang="en-US" dirty="0"/>
          </a:p>
        </p:txBody>
      </p:sp>
    </p:spTree>
    <p:extLst>
      <p:ext uri="{BB962C8B-B14F-4D97-AF65-F5344CB8AC3E}">
        <p14:creationId xmlns:p14="http://schemas.microsoft.com/office/powerpoint/2010/main" val="393605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F45E-4F93-43B7-8341-6026B113EDB6}"/>
              </a:ext>
            </a:extLst>
          </p:cNvPr>
          <p:cNvSpPr>
            <a:spLocks noGrp="1"/>
          </p:cNvSpPr>
          <p:nvPr>
            <p:ph type="title"/>
          </p:nvPr>
        </p:nvSpPr>
        <p:spPr/>
        <p:txBody>
          <a:bodyPr/>
          <a:lstStyle/>
          <a:p>
            <a:r>
              <a:rPr lang="en-US" dirty="0"/>
              <a:t>Effects-at-Random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CC0836-C592-48BE-8785-495786671997}"/>
                  </a:ext>
                </a:extLst>
              </p:cNvPr>
              <p:cNvSpPr>
                <a:spLocks noGrp="1"/>
              </p:cNvSpPr>
              <p:nvPr>
                <p:ph idx="1"/>
              </p:nvPr>
            </p:nvSpPr>
            <p:spPr/>
            <p:txBody>
              <a:bodyPr>
                <a:normAutofit fontScale="92500" lnSpcReduction="10000"/>
              </a:bodyPr>
              <a:lstStyle/>
              <a:p>
                <a:r>
                  <a:rPr lang="en-US" dirty="0"/>
                  <a:t> </a:t>
                </a:r>
                <a:r>
                  <a:rPr lang="en-US" sz="3200" dirty="0"/>
                  <a:t>Θ</a:t>
                </a:r>
                <a:r>
                  <a:rPr lang="en-US" sz="3200" baseline="-25000" dirty="0"/>
                  <a:t>j</a:t>
                </a:r>
                <a:r>
                  <a:rPr lang="en-US" sz="3200" dirty="0"/>
                  <a:t> = θ + ε</a:t>
                </a:r>
                <a:r>
                  <a:rPr lang="en-US" sz="3200" baseline="-25000" dirty="0"/>
                  <a:t> j</a:t>
                </a:r>
                <a:r>
                  <a:rPr lang="en-US" sz="3200" dirty="0"/>
                  <a:t>    with E(ε</a:t>
                </a:r>
                <a:r>
                  <a:rPr lang="en-US" sz="3200" baseline="-25000" dirty="0"/>
                  <a:t> j</a:t>
                </a:r>
                <a:r>
                  <a:rPr lang="en-US" sz="3200" dirty="0"/>
                  <a:t>)=0 </a:t>
                </a:r>
              </a:p>
              <a:p>
                <a:r>
                  <a:rPr lang="en-US" sz="3200" dirty="0"/>
                  <a:t> Θ</a:t>
                </a:r>
                <a:r>
                  <a:rPr lang="en-US" sz="3200" baseline="-25000" dirty="0"/>
                  <a:t>j </a:t>
                </a:r>
                <a:r>
                  <a:rPr lang="en-US" sz="3200" dirty="0"/>
                  <a:t>is the true value of the effect size for study #j. θ is the unweighted mean true effect size in the Hat.</a:t>
                </a:r>
              </a:p>
              <a:p>
                <a:r>
                  <a:rPr lang="en-US" sz="3200" dirty="0"/>
                  <a:t>The estimate of the effect size for study #j,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𝜃</m:t>
                        </m:r>
                      </m:e>
                    </m:acc>
                  </m:oMath>
                </a14:m>
                <a:r>
                  <a:rPr lang="en-US" sz="3200" baseline="-25000" dirty="0"/>
                  <a:t>j</a:t>
                </a:r>
                <a:r>
                  <a:rPr lang="en-US" sz="3200" dirty="0"/>
                  <a:t>  is Unbiased” for Θ</a:t>
                </a:r>
                <a:r>
                  <a:rPr lang="en-US" sz="3200" baseline="-25000" dirty="0"/>
                  <a:t>j</a:t>
                </a:r>
                <a:r>
                  <a:rPr lang="en-US" sz="3200" dirty="0"/>
                  <a:t> given study index j.</a:t>
                </a:r>
              </a:p>
              <a:p>
                <a:r>
                  <a:rPr lang="en-US" sz="3200" dirty="0"/>
                  <a:t>Bayes and Frequentist methods both rely on this.</a:t>
                </a:r>
              </a:p>
              <a:p>
                <a:r>
                  <a:rPr lang="en-US" sz="3200" dirty="0"/>
                  <a:t>Comments?????</a:t>
                </a:r>
              </a:p>
            </p:txBody>
          </p:sp>
        </mc:Choice>
        <mc:Fallback xmlns="">
          <p:sp>
            <p:nvSpPr>
              <p:cNvPr id="3" name="Content Placeholder 2">
                <a:extLst>
                  <a:ext uri="{FF2B5EF4-FFF2-40B4-BE49-F238E27FC236}">
                    <a16:creationId xmlns:a16="http://schemas.microsoft.com/office/drawing/2014/main" id="{2BCC0836-C592-48BE-8785-495786671997}"/>
                  </a:ext>
                </a:extLst>
              </p:cNvPr>
              <p:cNvSpPr>
                <a:spLocks noGrp="1" noRot="1" noChangeAspect="1" noMove="1" noResize="1" noEditPoints="1" noAdjustHandles="1" noChangeArrowheads="1" noChangeShapeType="1" noTextEdit="1"/>
              </p:cNvSpPr>
              <p:nvPr>
                <p:ph idx="1"/>
              </p:nvPr>
            </p:nvSpPr>
            <p:spPr>
              <a:blipFill>
                <a:blip r:embed="rId2"/>
                <a:stretch>
                  <a:fillRect l="-1185" t="-2778" r="-18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57820A6-6AD5-4552-812B-3DFE7173967B}"/>
              </a:ext>
            </a:extLst>
          </p:cNvPr>
          <p:cNvSpPr>
            <a:spLocks noGrp="1"/>
          </p:cNvSpPr>
          <p:nvPr>
            <p:ph type="sldNum" sz="quarter" idx="12"/>
          </p:nvPr>
        </p:nvSpPr>
        <p:spPr/>
        <p:txBody>
          <a:bodyPr/>
          <a:lstStyle/>
          <a:p>
            <a:fld id="{C76307A9-9C5F-404A-A554-59C60E9C2133}" type="slidenum">
              <a:rPr lang="en-US" smtClean="0"/>
              <a:t>16</a:t>
            </a:fld>
            <a:endParaRPr lang="en-US" dirty="0"/>
          </a:p>
        </p:txBody>
      </p:sp>
    </p:spTree>
    <p:extLst>
      <p:ext uri="{BB962C8B-B14F-4D97-AF65-F5344CB8AC3E}">
        <p14:creationId xmlns:p14="http://schemas.microsoft.com/office/powerpoint/2010/main" val="228394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C8F1218-6AE8-4867-B337-C85400D0990E}"/>
                  </a:ext>
                </a:extLst>
              </p:cNvPr>
              <p:cNvSpPr>
                <a:spLocks noGrp="1"/>
              </p:cNvSpPr>
              <p:nvPr>
                <p:ph type="title"/>
              </p:nvPr>
            </p:nvSpPr>
            <p:spPr/>
            <p:txBody>
              <a:bodyPr/>
              <a:lstStyle/>
              <a:p>
                <a:r>
                  <a:rPr lang="en-US" dirty="0"/>
                  <a:t>Each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oMath>
                </a14:m>
                <a:r>
                  <a:rPr lang="en-US" baseline="-25000" dirty="0"/>
                  <a:t>j</a:t>
                </a:r>
                <a:r>
                  <a:rPr lang="en-US" dirty="0"/>
                  <a:t> is Unbiased for θ </a:t>
                </a:r>
              </a:p>
            </p:txBody>
          </p:sp>
        </mc:Choice>
        <mc:Fallback xmlns="">
          <p:sp>
            <p:nvSpPr>
              <p:cNvPr id="2" name="Title 1">
                <a:extLst>
                  <a:ext uri="{FF2B5EF4-FFF2-40B4-BE49-F238E27FC236}">
                    <a16:creationId xmlns:a16="http://schemas.microsoft.com/office/drawing/2014/main" id="{0C8F1218-6AE8-4867-B337-C85400D0990E}"/>
                  </a:ext>
                </a:extLst>
              </p:cNvPr>
              <p:cNvSpPr>
                <a:spLocks noGrp="1" noRot="1" noChangeAspect="1" noMove="1" noResize="1" noEditPoints="1" noAdjustHandles="1" noChangeArrowheads="1" noChangeShapeType="1" noTextEdit="1"/>
              </p:cNvSpPr>
              <p:nvPr>
                <p:ph type="title"/>
              </p:nvPr>
            </p:nvSpPr>
            <p:spPr>
              <a:blipFill>
                <a:blip r:embed="rId2"/>
                <a:stretch>
                  <a:fillRect l="-4667" b="-34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E5D10E-F0BE-406E-AB90-4CA522519EF0}"/>
                  </a:ext>
                </a:extLst>
              </p:cNvPr>
              <p:cNvSpPr>
                <a:spLocks noGrp="1"/>
              </p:cNvSpPr>
              <p:nvPr>
                <p:ph idx="1"/>
              </p:nvPr>
            </p:nvSpPr>
            <p:spPr/>
            <p:txBody>
              <a:bodyPr/>
              <a:lstStyle/>
              <a:p>
                <a:r>
                  <a:rPr lang="en-US" sz="3200" dirty="0"/>
                  <a:t>E(</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𝜃</m:t>
                        </m:r>
                      </m:e>
                    </m:acc>
                  </m:oMath>
                </a14:m>
                <a:r>
                  <a:rPr lang="en-US" sz="3200" baseline="-25000" dirty="0"/>
                  <a:t>j</a:t>
                </a:r>
                <a:r>
                  <a:rPr lang="en-US" sz="3200" dirty="0"/>
                  <a:t>)=E[E(</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𝜃</m:t>
                        </m:r>
                      </m:e>
                    </m:acc>
                  </m:oMath>
                </a14:m>
                <a:r>
                  <a:rPr lang="en-US" sz="3200" baseline="-25000" dirty="0"/>
                  <a:t>j</a:t>
                </a:r>
                <a:r>
                  <a:rPr lang="en-US" sz="3200" dirty="0"/>
                  <a:t>)|j]</a:t>
                </a:r>
              </a:p>
              <a:p>
                <a:r>
                  <a:rPr lang="en-US" sz="3200" dirty="0"/>
                  <a:t>=E(Θ</a:t>
                </a:r>
                <a:r>
                  <a:rPr lang="en-US" sz="3200" baseline="-25000" dirty="0"/>
                  <a:t>j</a:t>
                </a:r>
                <a:r>
                  <a:rPr lang="en-US" sz="3200" dirty="0"/>
                  <a:t>)       Conditional unbiasedness </a:t>
                </a:r>
              </a:p>
              <a:p>
                <a:r>
                  <a:rPr lang="en-US" sz="3200" dirty="0"/>
                  <a:t>=E(θ + ε</a:t>
                </a:r>
                <a:r>
                  <a:rPr lang="en-US" sz="3200" baseline="-25000" dirty="0"/>
                  <a:t> j</a:t>
                </a:r>
                <a:r>
                  <a:rPr lang="en-US" sz="3200" dirty="0"/>
                  <a:t> )   (From model)</a:t>
                </a:r>
              </a:p>
              <a:p>
                <a:r>
                  <a:rPr lang="en-US" sz="3200" dirty="0"/>
                  <a:t>= θ       E(ε</a:t>
                </a:r>
                <a:r>
                  <a:rPr lang="en-US" sz="3200" baseline="-25000" dirty="0"/>
                  <a:t> j</a:t>
                </a:r>
                <a:r>
                  <a:rPr lang="en-US" sz="3200" dirty="0"/>
                  <a:t>) =0 from model</a:t>
                </a:r>
              </a:p>
              <a:p>
                <a:endParaRPr lang="en-US" dirty="0"/>
              </a:p>
            </p:txBody>
          </p:sp>
        </mc:Choice>
        <mc:Fallback xmlns="">
          <p:sp>
            <p:nvSpPr>
              <p:cNvPr id="3" name="Content Placeholder 2">
                <a:extLst>
                  <a:ext uri="{FF2B5EF4-FFF2-40B4-BE49-F238E27FC236}">
                    <a16:creationId xmlns:a16="http://schemas.microsoft.com/office/drawing/2014/main" id="{EBE5D10E-F0BE-406E-AB90-4CA522519EF0}"/>
                  </a:ext>
                </a:extLst>
              </p:cNvPr>
              <p:cNvSpPr>
                <a:spLocks noGrp="1" noRot="1" noChangeAspect="1" noMove="1" noResize="1" noEditPoints="1" noAdjustHandles="1" noChangeArrowheads="1" noChangeShapeType="1" noTextEdit="1"/>
              </p:cNvSpPr>
              <p:nvPr>
                <p:ph idx="1"/>
              </p:nvPr>
            </p:nvSpPr>
            <p:spPr>
              <a:blipFill>
                <a:blip r:embed="rId3"/>
                <a:stretch>
                  <a:fillRect l="-1333" t="-125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85344C-E536-4623-82E1-92191301F31A}"/>
              </a:ext>
            </a:extLst>
          </p:cNvPr>
          <p:cNvSpPr>
            <a:spLocks noGrp="1"/>
          </p:cNvSpPr>
          <p:nvPr>
            <p:ph type="sldNum" sz="quarter" idx="12"/>
          </p:nvPr>
        </p:nvSpPr>
        <p:spPr/>
        <p:txBody>
          <a:bodyPr/>
          <a:lstStyle/>
          <a:p>
            <a:fld id="{C76307A9-9C5F-404A-A554-59C60E9C2133}" type="slidenum">
              <a:rPr lang="en-US" smtClean="0"/>
              <a:t>17</a:t>
            </a:fld>
            <a:endParaRPr lang="en-US" dirty="0"/>
          </a:p>
        </p:txBody>
      </p:sp>
    </p:spTree>
    <p:extLst>
      <p:ext uri="{BB962C8B-B14F-4D97-AF65-F5344CB8AC3E}">
        <p14:creationId xmlns:p14="http://schemas.microsoft.com/office/powerpoint/2010/main" val="167210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3879-E96E-4A97-BD64-571C8C9EC6AC}"/>
              </a:ext>
            </a:extLst>
          </p:cNvPr>
          <p:cNvSpPr>
            <a:spLocks noGrp="1"/>
          </p:cNvSpPr>
          <p:nvPr>
            <p:ph type="title"/>
          </p:nvPr>
        </p:nvSpPr>
        <p:spPr/>
        <p:txBody>
          <a:bodyPr/>
          <a:lstStyle/>
          <a:p>
            <a:r>
              <a:rPr lang="en-US" dirty="0"/>
              <a:t>Weights and Optimal Weights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67E918-B416-4FDF-A065-8C372B04B06A}"/>
                  </a:ext>
                </a:extLst>
              </p:cNvPr>
              <p:cNvSpPr>
                <a:spLocks noGrp="1"/>
              </p:cNvSpPr>
              <p:nvPr>
                <p:ph idx="1"/>
              </p:nvPr>
            </p:nvSpPr>
            <p:spPr/>
            <p:txBody>
              <a:bodyPr>
                <a:noAutofit/>
              </a:bodyPr>
              <a:lstStyle/>
              <a:p>
                <a:r>
                  <a:rPr lang="en-US" sz="3200" dirty="0"/>
                  <a:t>The frequentist estimate of θ is</a:t>
                </a:r>
              </a:p>
              <a:p>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𝜃</m:t>
                        </m:r>
                      </m:e>
                    </m:acc>
                    <m:r>
                      <a:rPr lang="en-US" sz="3200" i="1">
                        <a:latin typeface="Cambria Math" panose="02040503050406030204" pitchFamily="18" charset="0"/>
                      </a:rPr>
                      <m:t> </m:t>
                    </m:r>
                  </m:oMath>
                </a14:m>
                <a:r>
                  <a:rPr lang="en-US" sz="3200" dirty="0"/>
                  <a:t>=Σ W</a:t>
                </a:r>
                <a:r>
                  <a:rPr lang="en-US" sz="3200" baseline="-25000" dirty="0"/>
                  <a:t> j</a:t>
                </a:r>
                <a:r>
                  <a:rPr lang="en-US" sz="3200" dirty="0"/>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𝜃</m:t>
                        </m:r>
                      </m:e>
                    </m:acc>
                  </m:oMath>
                </a14:m>
                <a:r>
                  <a:rPr lang="en-US" sz="3200" baseline="-25000" dirty="0"/>
                  <a:t>j</a:t>
                </a:r>
                <a:r>
                  <a:rPr lang="en-US" sz="3200" dirty="0"/>
                  <a:t> where Σ W</a:t>
                </a:r>
                <a:r>
                  <a:rPr lang="en-US" sz="3200" baseline="-25000" dirty="0"/>
                  <a:t> j</a:t>
                </a:r>
                <a:r>
                  <a:rPr lang="en-US" sz="3200" dirty="0"/>
                  <a:t> =1</a:t>
                </a:r>
              </a:p>
              <a:p>
                <a:r>
                  <a:rPr lang="en-US" sz="3200" dirty="0"/>
                  <a:t>The Weights W</a:t>
                </a:r>
                <a:r>
                  <a:rPr lang="en-US" sz="3200" baseline="-25000" dirty="0"/>
                  <a:t> j</a:t>
                </a:r>
                <a:r>
                  <a:rPr lang="en-US" sz="3200" dirty="0"/>
                  <a:t> are optimized to minimize the variance of the estimates by taking them inversely proportional to the variances of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𝜃</m:t>
                        </m:r>
                      </m:e>
                    </m:acc>
                  </m:oMath>
                </a14:m>
                <a:r>
                  <a:rPr lang="en-US" sz="3200" baseline="-25000" dirty="0"/>
                  <a:t>j</a:t>
                </a:r>
                <a:r>
                  <a:rPr lang="en-US" sz="3200" dirty="0"/>
                  <a:t>.</a:t>
                </a:r>
              </a:p>
              <a:p>
                <a:r>
                  <a:rPr lang="en-US" sz="3200" dirty="0"/>
                  <a:t>Are the W</a:t>
                </a:r>
                <a:r>
                  <a:rPr lang="en-US" sz="3200" baseline="-25000" dirty="0"/>
                  <a:t> j</a:t>
                </a:r>
                <a:r>
                  <a:rPr lang="en-US" sz="3200" dirty="0"/>
                  <a:t> fixed or Random variables????</a:t>
                </a:r>
              </a:p>
            </p:txBody>
          </p:sp>
        </mc:Choice>
        <mc:Fallback xmlns="">
          <p:sp>
            <p:nvSpPr>
              <p:cNvPr id="3" name="Content Placeholder 2">
                <a:extLst>
                  <a:ext uri="{FF2B5EF4-FFF2-40B4-BE49-F238E27FC236}">
                    <a16:creationId xmlns:a16="http://schemas.microsoft.com/office/drawing/2014/main" id="{FB67E918-B416-4FDF-A065-8C372B04B06A}"/>
                  </a:ext>
                </a:extLst>
              </p:cNvPr>
              <p:cNvSpPr>
                <a:spLocks noGrp="1" noRot="1" noChangeAspect="1" noMove="1" noResize="1" noEditPoints="1" noAdjustHandles="1" noChangeArrowheads="1" noChangeShapeType="1" noTextEdit="1"/>
              </p:cNvSpPr>
              <p:nvPr>
                <p:ph idx="1"/>
              </p:nvPr>
            </p:nvSpPr>
            <p:spPr>
              <a:blipFill>
                <a:blip r:embed="rId2"/>
                <a:stretch>
                  <a:fillRect l="-1333" t="-1806" r="-222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487D50E-C7C4-41EC-A991-2D15F05A18D4}"/>
              </a:ext>
            </a:extLst>
          </p:cNvPr>
          <p:cNvSpPr>
            <a:spLocks noGrp="1"/>
          </p:cNvSpPr>
          <p:nvPr>
            <p:ph type="sldNum" sz="quarter" idx="12"/>
          </p:nvPr>
        </p:nvSpPr>
        <p:spPr/>
        <p:txBody>
          <a:bodyPr/>
          <a:lstStyle/>
          <a:p>
            <a:fld id="{C76307A9-9C5F-404A-A554-59C60E9C2133}" type="slidenum">
              <a:rPr lang="en-US" smtClean="0"/>
              <a:t>18</a:t>
            </a:fld>
            <a:endParaRPr lang="en-US" dirty="0"/>
          </a:p>
        </p:txBody>
      </p:sp>
    </p:spTree>
    <p:extLst>
      <p:ext uri="{BB962C8B-B14F-4D97-AF65-F5344CB8AC3E}">
        <p14:creationId xmlns:p14="http://schemas.microsoft.com/office/powerpoint/2010/main" val="38496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92F3006-5A48-438B-9345-F3EF6AC49E3C}"/>
                  </a:ext>
                </a:extLst>
              </p:cNvPr>
              <p:cNvSpPr>
                <a:spLocks noGrp="1"/>
              </p:cNvSpPr>
              <p:nvPr>
                <p:ph type="title"/>
              </p:nvPr>
            </p:nvSpPr>
            <p:spPr/>
            <p:txBody>
              <a:bodyPr>
                <a:normAutofit fontScale="90000"/>
              </a:bodyPr>
              <a:lstStyle/>
              <a:p>
                <a:r>
                  <a:rPr lang="en-US" dirty="0"/>
                  <a:t>Throw Pairs [W</a:t>
                </a:r>
                <a:r>
                  <a:rPr lang="en-US" baseline="-25000" dirty="0"/>
                  <a:t> j</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oMath>
                </a14:m>
                <a:r>
                  <a:rPr lang="en-US" baseline="-25000" dirty="0"/>
                  <a:t>j</a:t>
                </a:r>
                <a:r>
                  <a:rPr lang="en-US" dirty="0"/>
                  <a:t> ] into our hat to randomly Re-index the j’s.</a:t>
                </a:r>
                <a:br>
                  <a:rPr lang="en-US" dirty="0"/>
                </a:br>
                <a:r>
                  <a:rPr lang="en-US" dirty="0"/>
                  <a:t>These are now exchangeable.</a:t>
                </a:r>
              </a:p>
            </p:txBody>
          </p:sp>
        </mc:Choice>
        <mc:Fallback xmlns="">
          <p:sp>
            <p:nvSpPr>
              <p:cNvPr id="2" name="Title 1">
                <a:extLst>
                  <a:ext uri="{FF2B5EF4-FFF2-40B4-BE49-F238E27FC236}">
                    <a16:creationId xmlns:a16="http://schemas.microsoft.com/office/drawing/2014/main" id="{692F3006-5A48-438B-9345-F3EF6AC49E3C}"/>
                  </a:ext>
                </a:extLst>
              </p:cNvPr>
              <p:cNvSpPr>
                <a:spLocks noGrp="1" noRot="1" noChangeAspect="1" noMove="1" noResize="1" noEditPoints="1" noAdjustHandles="1" noChangeArrowheads="1" noChangeShapeType="1" noTextEdit="1"/>
              </p:cNvSpPr>
              <p:nvPr>
                <p:ph type="title"/>
              </p:nvPr>
            </p:nvSpPr>
            <p:spPr>
              <a:blipFill>
                <a:blip r:embed="rId2"/>
                <a:stretch>
                  <a:fillRect l="-4222" t="-95722" r="-5185" b="-30481"/>
                </a:stretch>
              </a:blipFill>
            </p:spPr>
            <p:txBody>
              <a:bodyPr/>
              <a:lstStyle/>
              <a:p>
                <a:r>
                  <a:rPr lang="en-US">
                    <a:noFill/>
                  </a:rPr>
                  <a:t> </a:t>
                </a:r>
              </a:p>
            </p:txBody>
          </p:sp>
        </mc:Fallback>
      </mc:AlternateContent>
      <p:pic>
        <p:nvPicPr>
          <p:cNvPr id="5" name="Content Placeholder 4" descr="A person sitting in front of a toy&#10;&#10;Description automatically generated">
            <a:extLst>
              <a:ext uri="{FF2B5EF4-FFF2-40B4-BE49-F238E27FC236}">
                <a16:creationId xmlns:a16="http://schemas.microsoft.com/office/drawing/2014/main" id="{B96C4A7F-CEFB-4AFD-893E-7C7E373655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9623" y="1847088"/>
            <a:ext cx="3384753" cy="4389437"/>
          </a:xfrm>
        </p:spPr>
      </p:pic>
      <p:sp>
        <p:nvSpPr>
          <p:cNvPr id="6" name="Rectangle 5">
            <a:extLst>
              <a:ext uri="{FF2B5EF4-FFF2-40B4-BE49-F238E27FC236}">
                <a16:creationId xmlns:a16="http://schemas.microsoft.com/office/drawing/2014/main" id="{1D9C49D9-EADD-458E-B94D-7757AFDB4DEA}"/>
              </a:ext>
            </a:extLst>
          </p:cNvPr>
          <p:cNvSpPr/>
          <p:nvPr/>
        </p:nvSpPr>
        <p:spPr>
          <a:xfrm>
            <a:off x="2286000" y="3099968"/>
            <a:ext cx="4572000" cy="381066"/>
          </a:xfrm>
          <a:prstGeom prst="rect">
            <a:avLst/>
          </a:prstGeom>
        </p:spPr>
        <p:txBody>
          <a:bodyPr>
            <a:spAutoFit/>
          </a:bodyPr>
          <a:lstStyle/>
          <a:p>
            <a:endParaRPr lang="en-US" dirty="0"/>
          </a:p>
        </p:txBody>
      </p:sp>
      <p:sp>
        <p:nvSpPr>
          <p:cNvPr id="3" name="Slide Number Placeholder 2">
            <a:extLst>
              <a:ext uri="{FF2B5EF4-FFF2-40B4-BE49-F238E27FC236}">
                <a16:creationId xmlns:a16="http://schemas.microsoft.com/office/drawing/2014/main" id="{43C2A53E-8C5E-4825-B1C0-A75CECAC3CEB}"/>
              </a:ext>
            </a:extLst>
          </p:cNvPr>
          <p:cNvSpPr>
            <a:spLocks noGrp="1"/>
          </p:cNvSpPr>
          <p:nvPr>
            <p:ph type="sldNum" sz="quarter" idx="12"/>
          </p:nvPr>
        </p:nvSpPr>
        <p:spPr/>
        <p:txBody>
          <a:bodyPr/>
          <a:lstStyle/>
          <a:p>
            <a:fld id="{C76307A9-9C5F-404A-A554-59C60E9C2133}" type="slidenum">
              <a:rPr lang="en-US" smtClean="0"/>
              <a:t>19</a:t>
            </a:fld>
            <a:endParaRPr lang="en-US" dirty="0"/>
          </a:p>
        </p:txBody>
      </p:sp>
    </p:spTree>
    <p:extLst>
      <p:ext uri="{BB962C8B-B14F-4D97-AF65-F5344CB8AC3E}">
        <p14:creationId xmlns:p14="http://schemas.microsoft.com/office/powerpoint/2010/main" val="7009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16C2-87FF-41B8-AEC7-A5F2CDA60994}"/>
              </a:ext>
            </a:extLst>
          </p:cNvPr>
          <p:cNvSpPr>
            <a:spLocks noGrp="1"/>
          </p:cNvSpPr>
          <p:nvPr>
            <p:ph type="title"/>
          </p:nvPr>
        </p:nvSpPr>
        <p:spPr/>
        <p:txBody>
          <a:bodyPr>
            <a:normAutofit/>
          </a:bodyPr>
          <a:lstStyle/>
          <a:p>
            <a:r>
              <a:rPr lang="en-US" dirty="0"/>
              <a:t>Pre-Talk Questions</a:t>
            </a:r>
          </a:p>
        </p:txBody>
      </p:sp>
      <p:sp>
        <p:nvSpPr>
          <p:cNvPr id="3" name="Content Placeholder 2">
            <a:extLst>
              <a:ext uri="{FF2B5EF4-FFF2-40B4-BE49-F238E27FC236}">
                <a16:creationId xmlns:a16="http://schemas.microsoft.com/office/drawing/2014/main" id="{7832D890-BB6C-4019-BFD1-E7ADD10475C8}"/>
              </a:ext>
            </a:extLst>
          </p:cNvPr>
          <p:cNvSpPr>
            <a:spLocks noGrp="1"/>
          </p:cNvSpPr>
          <p:nvPr>
            <p:ph idx="1"/>
          </p:nvPr>
        </p:nvSpPr>
        <p:spPr/>
        <p:txBody>
          <a:bodyPr>
            <a:normAutofit/>
          </a:bodyPr>
          <a:lstStyle/>
          <a:p>
            <a:r>
              <a:rPr lang="en-US" sz="3600" dirty="0"/>
              <a:t>Are you familiar with Meta-Analysis?</a:t>
            </a:r>
          </a:p>
          <a:p>
            <a:r>
              <a:rPr lang="en-US" sz="3600" dirty="0"/>
              <a:t>Have been the Statistician on a MA?</a:t>
            </a:r>
          </a:p>
          <a:p>
            <a:r>
              <a:rPr lang="en-US" sz="3600" dirty="0"/>
              <a:t>Have you written one or more methods papers on MA?</a:t>
            </a:r>
          </a:p>
          <a:p>
            <a:r>
              <a:rPr lang="en-US" sz="3600" dirty="0"/>
              <a:t>Have you analyzed Sample Survey data?</a:t>
            </a:r>
          </a:p>
        </p:txBody>
      </p:sp>
      <p:sp>
        <p:nvSpPr>
          <p:cNvPr id="4" name="Slide Number Placeholder 3">
            <a:extLst>
              <a:ext uri="{FF2B5EF4-FFF2-40B4-BE49-F238E27FC236}">
                <a16:creationId xmlns:a16="http://schemas.microsoft.com/office/drawing/2014/main" id="{6D3A8E91-E86D-47F8-B9B3-BEDEB8989CF1}"/>
              </a:ext>
            </a:extLst>
          </p:cNvPr>
          <p:cNvSpPr>
            <a:spLocks noGrp="1"/>
          </p:cNvSpPr>
          <p:nvPr>
            <p:ph type="sldNum" sz="quarter" idx="12"/>
          </p:nvPr>
        </p:nvSpPr>
        <p:spPr/>
        <p:txBody>
          <a:bodyPr/>
          <a:lstStyle/>
          <a:p>
            <a:fld id="{C76307A9-9C5F-404A-A554-59C60E9C2133}" type="slidenum">
              <a:rPr lang="en-US" smtClean="0"/>
              <a:t>2</a:t>
            </a:fld>
            <a:endParaRPr lang="en-US" dirty="0"/>
          </a:p>
        </p:txBody>
      </p:sp>
    </p:spTree>
    <p:extLst>
      <p:ext uri="{BB962C8B-B14F-4D97-AF65-F5344CB8AC3E}">
        <p14:creationId xmlns:p14="http://schemas.microsoft.com/office/powerpoint/2010/main" val="30324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3BBF-CD57-425D-B4E4-1AB78993B12F}"/>
              </a:ext>
            </a:extLst>
          </p:cNvPr>
          <p:cNvSpPr>
            <a:spLocks noGrp="1"/>
          </p:cNvSpPr>
          <p:nvPr>
            <p:ph type="title"/>
          </p:nvPr>
        </p:nvSpPr>
        <p:spPr/>
        <p:txBody>
          <a:bodyPr>
            <a:normAutofit/>
          </a:bodyPr>
          <a:lstStyle/>
          <a:p>
            <a:r>
              <a:rPr lang="en-US" dirty="0"/>
              <a:t>Is Estimate Unbiased?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364E2B-6ABE-481E-9098-2907C9F23060}"/>
                  </a:ext>
                </a:extLst>
              </p:cNvPr>
              <p:cNvSpPr>
                <a:spLocks noGrp="1"/>
              </p:cNvSpPr>
              <p:nvPr>
                <p:ph idx="1"/>
              </p:nvPr>
            </p:nvSpPr>
            <p:spPr/>
            <p:txBody>
              <a:bodyPr/>
              <a:lstStyle/>
              <a:p>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r>
                      <a:rPr lang="en-US" sz="2900" i="1">
                        <a:latin typeface="Cambria Math" panose="02040503050406030204" pitchFamily="18" charset="0"/>
                      </a:rPr>
                      <m:t> </m:t>
                    </m:r>
                  </m:oMath>
                </a14:m>
                <a:r>
                  <a:rPr lang="en-US" sz="2900" dirty="0"/>
                  <a:t>=Σ W</a:t>
                </a:r>
                <a:r>
                  <a:rPr lang="en-US" sz="2900" baseline="-25000" dirty="0"/>
                  <a:t> j</a:t>
                </a: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    </a:t>
                </a:r>
                <a:r>
                  <a:rPr lang="en-US" sz="2900" dirty="0"/>
                  <a:t>did this change after shuffle?</a:t>
                </a:r>
                <a:endParaRPr lang="en-US" sz="2900" baseline="-25000" dirty="0"/>
              </a:p>
              <a:p>
                <a:r>
                  <a:rPr lang="en-US" sz="2900" dirty="0"/>
                  <a:t>Cov(W</a:t>
                </a:r>
                <a:r>
                  <a:rPr lang="en-US" sz="2900" baseline="-25000" dirty="0"/>
                  <a:t> j</a:t>
                </a: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 </a:t>
                </a:r>
                <a:r>
                  <a:rPr lang="en-US" sz="2900" dirty="0"/>
                  <a:t> )=E(W</a:t>
                </a:r>
                <a:r>
                  <a:rPr lang="en-US" sz="2900" baseline="-25000" dirty="0"/>
                  <a:t> j</a:t>
                </a: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a:t>
                </a:r>
                <a:r>
                  <a:rPr lang="en-US" sz="2900" dirty="0"/>
                  <a:t> )-E(W</a:t>
                </a:r>
                <a:r>
                  <a:rPr lang="en-US" sz="2900" baseline="-25000" dirty="0"/>
                  <a:t> j</a:t>
                </a:r>
                <a:r>
                  <a:rPr lang="en-US" sz="2900" dirty="0"/>
                  <a:t>)E(</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a:t>
                </a:r>
                <a:r>
                  <a:rPr lang="en-US" sz="2900" dirty="0"/>
                  <a:t>)</a:t>
                </a:r>
              </a:p>
              <a:p>
                <a:r>
                  <a:rPr lang="en-US" sz="2900" dirty="0"/>
                  <a:t>=E(W</a:t>
                </a:r>
                <a:r>
                  <a:rPr lang="en-US" sz="2900" baseline="-25000" dirty="0"/>
                  <a:t> j</a:t>
                </a: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a:t>
                </a:r>
                <a:r>
                  <a:rPr lang="en-US" sz="2900" dirty="0"/>
                  <a:t> )- θ /M where M=Number of Studies</a:t>
                </a:r>
              </a:p>
              <a:p>
                <a:r>
                  <a:rPr lang="en-US" sz="2900" dirty="0"/>
                  <a:t>Hence E(</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dirty="0"/>
                  <a:t>)=E(Σ W</a:t>
                </a:r>
                <a:r>
                  <a:rPr lang="en-US" sz="2900" baseline="-25000" dirty="0"/>
                  <a:t> j</a:t>
                </a: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a:t>
                </a:r>
                <a:r>
                  <a:rPr lang="en-US" sz="2900" dirty="0"/>
                  <a:t> )= θ +</a:t>
                </a:r>
                <a:r>
                  <a:rPr lang="en-US" sz="2900" b="1" dirty="0"/>
                  <a:t>M Cov(W</a:t>
                </a:r>
                <a:r>
                  <a:rPr lang="en-US" sz="2900" b="1" baseline="-25000" dirty="0"/>
                  <a:t> j</a:t>
                </a:r>
                <a:r>
                  <a:rPr lang="en-US" sz="2900" b="1" dirty="0"/>
                  <a:t> ,</a:t>
                </a:r>
                <a14:m>
                  <m:oMath xmlns:m="http://schemas.openxmlformats.org/officeDocument/2006/math">
                    <m:acc>
                      <m:accPr>
                        <m:chr m:val="̂"/>
                        <m:ctrlPr>
                          <a:rPr lang="en-US" sz="2900" b="1" i="1">
                            <a:latin typeface="Cambria Math" panose="02040503050406030204" pitchFamily="18" charset="0"/>
                          </a:rPr>
                        </m:ctrlPr>
                      </m:accPr>
                      <m:e>
                        <m:r>
                          <a:rPr lang="en-US" sz="2900" b="1" i="1">
                            <a:latin typeface="Cambria Math" panose="02040503050406030204" pitchFamily="18" charset="0"/>
                          </a:rPr>
                          <m:t>𝜽</m:t>
                        </m:r>
                      </m:e>
                    </m:acc>
                  </m:oMath>
                </a14:m>
                <a:r>
                  <a:rPr lang="en-US" sz="2900" b="1" baseline="-25000" dirty="0"/>
                  <a:t>j </a:t>
                </a:r>
                <a:r>
                  <a:rPr lang="en-US" sz="2900" b="1" dirty="0"/>
                  <a:t> )</a:t>
                </a:r>
              </a:p>
              <a:p>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dirty="0"/>
                  <a:t> is guaranteed to be unbiased if and only if </a:t>
                </a:r>
              </a:p>
              <a:p>
                <a:pPr marL="0" indent="0">
                  <a:buNone/>
                </a:pPr>
                <a:r>
                  <a:rPr lang="en-US" sz="2900" dirty="0"/>
                  <a:t>   Cov(W</a:t>
                </a:r>
                <a:r>
                  <a:rPr lang="en-US" sz="2900" baseline="-25000" dirty="0"/>
                  <a:t> j</a:t>
                </a: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 </a:t>
                </a:r>
                <a:r>
                  <a:rPr lang="en-US" sz="2900" dirty="0"/>
                  <a:t> )=0</a:t>
                </a:r>
              </a:p>
              <a:p>
                <a:r>
                  <a:rPr lang="en-US" sz="2900" dirty="0"/>
                  <a:t>Only uniform weights ( W</a:t>
                </a:r>
                <a:r>
                  <a:rPr lang="en-US" sz="2900" baseline="-25000" dirty="0"/>
                  <a:t> j</a:t>
                </a:r>
                <a:r>
                  <a:rPr lang="en-US" sz="2900" dirty="0"/>
                  <a:t> =1/M) guarantee unbiasedness</a:t>
                </a:r>
              </a:p>
              <a:p>
                <a:endParaRPr lang="en-US" sz="2900" dirty="0"/>
              </a:p>
              <a:p>
                <a:endParaRPr lang="en-US" baseline="-25000" dirty="0"/>
              </a:p>
            </p:txBody>
          </p:sp>
        </mc:Choice>
        <mc:Fallback xmlns="">
          <p:sp>
            <p:nvSpPr>
              <p:cNvPr id="3" name="Content Placeholder 2">
                <a:extLst>
                  <a:ext uri="{FF2B5EF4-FFF2-40B4-BE49-F238E27FC236}">
                    <a16:creationId xmlns:a16="http://schemas.microsoft.com/office/drawing/2014/main" id="{CB364E2B-6ABE-481E-9098-2907C9F23060}"/>
                  </a:ext>
                </a:extLst>
              </p:cNvPr>
              <p:cNvSpPr>
                <a:spLocks noGrp="1" noRot="1" noChangeAspect="1" noMove="1" noResize="1" noEditPoints="1" noAdjustHandles="1" noChangeArrowheads="1" noChangeShapeType="1" noTextEdit="1"/>
              </p:cNvSpPr>
              <p:nvPr>
                <p:ph idx="1"/>
              </p:nvPr>
            </p:nvSpPr>
            <p:spPr>
              <a:blipFill>
                <a:blip r:embed="rId2"/>
                <a:stretch>
                  <a:fillRect l="-1111" t="-972" b="-15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80CD2C2-0033-41DA-AA08-EFE3C96AAC50}"/>
              </a:ext>
            </a:extLst>
          </p:cNvPr>
          <p:cNvSpPr>
            <a:spLocks noGrp="1"/>
          </p:cNvSpPr>
          <p:nvPr>
            <p:ph type="sldNum" sz="quarter" idx="12"/>
          </p:nvPr>
        </p:nvSpPr>
        <p:spPr/>
        <p:txBody>
          <a:bodyPr/>
          <a:lstStyle/>
          <a:p>
            <a:fld id="{C76307A9-9C5F-404A-A554-59C60E9C2133}" type="slidenum">
              <a:rPr lang="en-US" smtClean="0"/>
              <a:t>20</a:t>
            </a:fld>
            <a:endParaRPr lang="en-US" dirty="0"/>
          </a:p>
        </p:txBody>
      </p:sp>
    </p:spTree>
    <p:extLst>
      <p:ext uri="{BB962C8B-B14F-4D97-AF65-F5344CB8AC3E}">
        <p14:creationId xmlns:p14="http://schemas.microsoft.com/office/powerpoint/2010/main" val="30026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B915-F425-4E2A-AC75-CB7E71939C22}"/>
              </a:ext>
            </a:extLst>
          </p:cNvPr>
          <p:cNvSpPr>
            <a:spLocks noGrp="1"/>
          </p:cNvSpPr>
          <p:nvPr>
            <p:ph type="title"/>
          </p:nvPr>
        </p:nvSpPr>
        <p:spPr/>
        <p:txBody>
          <a:bodyPr>
            <a:normAutofit fontScale="90000"/>
          </a:bodyPr>
          <a:lstStyle/>
          <a:p>
            <a:r>
              <a:rPr lang="en-US" dirty="0"/>
              <a:t>What impact this discovery has had on MA Practice?</a:t>
            </a:r>
          </a:p>
        </p:txBody>
      </p:sp>
      <p:sp>
        <p:nvSpPr>
          <p:cNvPr id="3" name="Content Placeholder 2">
            <a:extLst>
              <a:ext uri="{FF2B5EF4-FFF2-40B4-BE49-F238E27FC236}">
                <a16:creationId xmlns:a16="http://schemas.microsoft.com/office/drawing/2014/main" id="{F1F65BE6-8B1B-4F40-A20B-FBB2743E923F}"/>
              </a:ext>
            </a:extLst>
          </p:cNvPr>
          <p:cNvSpPr>
            <a:spLocks noGrp="1"/>
          </p:cNvSpPr>
          <p:nvPr>
            <p:ph idx="1"/>
          </p:nvPr>
        </p:nvSpPr>
        <p:spPr>
          <a:xfrm>
            <a:off x="533400" y="1744472"/>
            <a:ext cx="8229600" cy="4389120"/>
          </a:xfrm>
        </p:spPr>
        <p:txBody>
          <a:bodyPr>
            <a:noAutofit/>
          </a:bodyPr>
          <a:lstStyle/>
          <a:p>
            <a:r>
              <a:rPr lang="en-US" sz="2900" dirty="0"/>
              <a:t>Disappointingly little</a:t>
            </a:r>
          </a:p>
          <a:p>
            <a:r>
              <a:rPr lang="en-US" sz="2900" dirty="0"/>
              <a:t>I published this dagger in 2010 in Statistics in Medicine, but it has been virtually ignored.</a:t>
            </a:r>
          </a:p>
          <a:p>
            <a:r>
              <a:rPr lang="en-US" sz="2900" dirty="0"/>
              <a:t>For Equal Weighting, targeting the unweighted sample mean with weights 1/M is Correct, but </a:t>
            </a:r>
            <a:r>
              <a:rPr lang="en-US" sz="2900" b="1" dirty="0"/>
              <a:t>other target parameters </a:t>
            </a:r>
            <a:r>
              <a:rPr lang="en-US" sz="2900" dirty="0"/>
              <a:t>may be better.</a:t>
            </a:r>
          </a:p>
          <a:p>
            <a:r>
              <a:rPr lang="en-US" sz="2900" dirty="0"/>
              <a:t>The classical model is a danger to science</a:t>
            </a:r>
          </a:p>
          <a:p>
            <a:r>
              <a:rPr lang="en-US" sz="2900" dirty="0"/>
              <a:t>Wrong conclusions can easily be attributed to inappropriate statistical analysis</a:t>
            </a:r>
          </a:p>
        </p:txBody>
      </p:sp>
      <p:sp>
        <p:nvSpPr>
          <p:cNvPr id="4" name="Slide Number Placeholder 3">
            <a:extLst>
              <a:ext uri="{FF2B5EF4-FFF2-40B4-BE49-F238E27FC236}">
                <a16:creationId xmlns:a16="http://schemas.microsoft.com/office/drawing/2014/main" id="{585BD640-D5F4-47D7-91CC-26F7A06111DE}"/>
              </a:ext>
            </a:extLst>
          </p:cNvPr>
          <p:cNvSpPr>
            <a:spLocks noGrp="1"/>
          </p:cNvSpPr>
          <p:nvPr>
            <p:ph type="sldNum" sz="quarter" idx="12"/>
          </p:nvPr>
        </p:nvSpPr>
        <p:spPr/>
        <p:txBody>
          <a:bodyPr/>
          <a:lstStyle/>
          <a:p>
            <a:fld id="{C76307A9-9C5F-404A-A554-59C60E9C2133}" type="slidenum">
              <a:rPr lang="en-US" smtClean="0"/>
              <a:t>21</a:t>
            </a:fld>
            <a:endParaRPr lang="en-US" dirty="0"/>
          </a:p>
        </p:txBody>
      </p:sp>
    </p:spTree>
    <p:extLst>
      <p:ext uri="{BB962C8B-B14F-4D97-AF65-F5344CB8AC3E}">
        <p14:creationId xmlns:p14="http://schemas.microsoft.com/office/powerpoint/2010/main" val="3423017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7E9C-1CC1-4690-965F-C6F7F4A42D68}"/>
              </a:ext>
            </a:extLst>
          </p:cNvPr>
          <p:cNvSpPr>
            <a:spLocks noGrp="1"/>
          </p:cNvSpPr>
          <p:nvPr>
            <p:ph type="title"/>
          </p:nvPr>
        </p:nvSpPr>
        <p:spPr/>
        <p:txBody>
          <a:bodyPr>
            <a:normAutofit fontScale="90000"/>
          </a:bodyPr>
          <a:lstStyle/>
          <a:p>
            <a:r>
              <a:rPr lang="en-US" dirty="0"/>
              <a:t>Can we diagnose the Interaction?</a:t>
            </a:r>
          </a:p>
        </p:txBody>
      </p:sp>
      <p:graphicFrame>
        <p:nvGraphicFramePr>
          <p:cNvPr id="8" name="Content Placeholder 7">
            <a:extLst>
              <a:ext uri="{FF2B5EF4-FFF2-40B4-BE49-F238E27FC236}">
                <a16:creationId xmlns:a16="http://schemas.microsoft.com/office/drawing/2014/main" id="{96EA7AF2-FEBE-49D3-92A1-ACF14D18FEAE}"/>
              </a:ext>
            </a:extLst>
          </p:cNvPr>
          <p:cNvGraphicFramePr>
            <a:graphicFrameLocks noGrp="1"/>
          </p:cNvGraphicFramePr>
          <p:nvPr>
            <p:ph idx="1"/>
            <p:extLst>
              <p:ext uri="{D42A27DB-BD31-4B8C-83A1-F6EECF244321}">
                <p14:modId xmlns:p14="http://schemas.microsoft.com/office/powerpoint/2010/main" val="267764922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768CA49-3118-422B-A0B3-61508DC8535D}"/>
              </a:ext>
            </a:extLst>
          </p:cNvPr>
          <p:cNvSpPr>
            <a:spLocks noGrp="1"/>
          </p:cNvSpPr>
          <p:nvPr>
            <p:ph type="sldNum" sz="quarter" idx="12"/>
          </p:nvPr>
        </p:nvSpPr>
        <p:spPr/>
        <p:txBody>
          <a:bodyPr/>
          <a:lstStyle/>
          <a:p>
            <a:fld id="{C76307A9-9C5F-404A-A554-59C60E9C2133}" type="slidenum">
              <a:rPr lang="en-US" smtClean="0"/>
              <a:t>22</a:t>
            </a:fld>
            <a:endParaRPr lang="en-US" dirty="0"/>
          </a:p>
        </p:txBody>
      </p:sp>
    </p:spTree>
    <p:extLst>
      <p:ext uri="{BB962C8B-B14F-4D97-AF65-F5344CB8AC3E}">
        <p14:creationId xmlns:p14="http://schemas.microsoft.com/office/powerpoint/2010/main" val="2148608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3751-F8F2-4F17-BF69-B052BCF9C92D}"/>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C1932B85-0C42-4ECB-BC52-7BF2A7CD46F2}"/>
              </a:ext>
            </a:extLst>
          </p:cNvPr>
          <p:cNvSpPr>
            <a:spLocks noGrp="1"/>
          </p:cNvSpPr>
          <p:nvPr>
            <p:ph idx="1"/>
          </p:nvPr>
        </p:nvSpPr>
        <p:spPr/>
        <p:txBody>
          <a:bodyPr>
            <a:normAutofit/>
          </a:bodyPr>
          <a:lstStyle/>
          <a:p>
            <a:r>
              <a:rPr lang="en-US" sz="2900" dirty="0"/>
              <a:t>Can never prove beyond a reasonable doubt that Cov=0.</a:t>
            </a:r>
          </a:p>
          <a:p>
            <a:r>
              <a:rPr lang="en-US" sz="2900" dirty="0"/>
              <a:t>Therefore you cannot infer you came down the right branch, and error properties from after the branch may be different from error properties you must look at (from before the branch).</a:t>
            </a:r>
          </a:p>
          <a:p>
            <a:r>
              <a:rPr lang="en-US" sz="2900" dirty="0"/>
              <a:t>The next two slides paint a scary picture (Actual Highly Cited Journal of the American Medical  Association Paper)</a:t>
            </a:r>
          </a:p>
        </p:txBody>
      </p:sp>
      <p:sp>
        <p:nvSpPr>
          <p:cNvPr id="4" name="Slide Number Placeholder 3">
            <a:extLst>
              <a:ext uri="{FF2B5EF4-FFF2-40B4-BE49-F238E27FC236}">
                <a16:creationId xmlns:a16="http://schemas.microsoft.com/office/drawing/2014/main" id="{60B43F64-3B3F-4A97-A4CA-AAF7DCDCC817}"/>
              </a:ext>
            </a:extLst>
          </p:cNvPr>
          <p:cNvSpPr>
            <a:spLocks noGrp="1"/>
          </p:cNvSpPr>
          <p:nvPr>
            <p:ph type="sldNum" sz="quarter" idx="12"/>
          </p:nvPr>
        </p:nvSpPr>
        <p:spPr/>
        <p:txBody>
          <a:bodyPr/>
          <a:lstStyle/>
          <a:p>
            <a:fld id="{C76307A9-9C5F-404A-A554-59C60E9C2133}" type="slidenum">
              <a:rPr lang="en-US" smtClean="0"/>
              <a:t>23</a:t>
            </a:fld>
            <a:endParaRPr lang="en-US" dirty="0"/>
          </a:p>
        </p:txBody>
      </p:sp>
    </p:spTree>
    <p:extLst>
      <p:ext uri="{BB962C8B-B14F-4D97-AF65-F5344CB8AC3E}">
        <p14:creationId xmlns:p14="http://schemas.microsoft.com/office/powerpoint/2010/main" val="192913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65CD-B660-4EF5-A73B-18CBA8F8732B}"/>
              </a:ext>
            </a:extLst>
          </p:cNvPr>
          <p:cNvSpPr>
            <a:spLocks noGrp="1"/>
          </p:cNvSpPr>
          <p:nvPr>
            <p:ph type="title"/>
          </p:nvPr>
        </p:nvSpPr>
        <p:spPr/>
        <p:txBody>
          <a:bodyPr/>
          <a:lstStyle/>
          <a:p>
            <a:r>
              <a:rPr lang="en-US" dirty="0"/>
              <a:t>Neto:  Original Data</a:t>
            </a:r>
          </a:p>
        </p:txBody>
      </p:sp>
      <p:graphicFrame>
        <p:nvGraphicFramePr>
          <p:cNvPr id="4" name="Content Placeholder 3">
            <a:extLst>
              <a:ext uri="{FF2B5EF4-FFF2-40B4-BE49-F238E27FC236}">
                <a16:creationId xmlns:a16="http://schemas.microsoft.com/office/drawing/2014/main" id="{D3737586-DA02-4F8D-8C18-CEB33ABD439F}"/>
              </a:ext>
            </a:extLst>
          </p:cNvPr>
          <p:cNvGraphicFramePr>
            <a:graphicFrameLocks noGrp="1" noChangeAspect="1"/>
          </p:cNvGraphicFramePr>
          <p:nvPr>
            <p:ph idx="1"/>
            <p:extLst/>
          </p:nvPr>
        </p:nvGraphicFramePr>
        <p:xfrm>
          <a:off x="1738313" y="1935163"/>
          <a:ext cx="5667375" cy="4389437"/>
        </p:xfrm>
        <a:graphic>
          <a:graphicData uri="http://schemas.openxmlformats.org/presentationml/2006/ole">
            <mc:AlternateContent xmlns:mc="http://schemas.openxmlformats.org/markup-compatibility/2006">
              <mc:Choice xmlns:v="urn:schemas-microsoft-com:vml" Requires="v">
                <p:oleObj spid="_x0000_s3208" name="Document" r:id="rId3" imgW="5949456" imgH="4609026" progId="Word.Document.12">
                  <p:embed/>
                </p:oleObj>
              </mc:Choice>
              <mc:Fallback>
                <p:oleObj name="Document" r:id="rId3" imgW="5949456" imgH="4609026" progId="Word.Document.12">
                  <p:embed/>
                  <p:pic>
                    <p:nvPicPr>
                      <p:cNvPr id="4" name="Content Placeholder 3">
                        <a:extLst>
                          <a:ext uri="{FF2B5EF4-FFF2-40B4-BE49-F238E27FC236}">
                            <a16:creationId xmlns:a16="http://schemas.microsoft.com/office/drawing/2014/main" id="{D3737586-DA02-4F8D-8C18-CEB33ABD439F}"/>
                          </a:ext>
                        </a:extLst>
                      </p:cNvPr>
                      <p:cNvPicPr/>
                      <p:nvPr/>
                    </p:nvPicPr>
                    <p:blipFill>
                      <a:blip r:embed="rId4"/>
                      <a:stretch>
                        <a:fillRect/>
                      </a:stretch>
                    </p:blipFill>
                    <p:spPr>
                      <a:xfrm>
                        <a:off x="1738313" y="1935163"/>
                        <a:ext cx="5667375" cy="438943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40768D2-05DB-468E-B6E4-5B6CA5BD06A5}"/>
              </a:ext>
            </a:extLst>
          </p:cNvPr>
          <p:cNvSpPr>
            <a:spLocks noGrp="1"/>
          </p:cNvSpPr>
          <p:nvPr>
            <p:ph type="sldNum" sz="quarter" idx="12"/>
          </p:nvPr>
        </p:nvSpPr>
        <p:spPr/>
        <p:txBody>
          <a:bodyPr/>
          <a:lstStyle/>
          <a:p>
            <a:fld id="{C76307A9-9C5F-404A-A554-59C60E9C2133}" type="slidenum">
              <a:rPr lang="en-US" smtClean="0"/>
              <a:t>24</a:t>
            </a:fld>
            <a:endParaRPr lang="en-US" dirty="0"/>
          </a:p>
        </p:txBody>
      </p:sp>
    </p:spTree>
    <p:extLst>
      <p:ext uri="{BB962C8B-B14F-4D97-AF65-F5344CB8AC3E}">
        <p14:creationId xmlns:p14="http://schemas.microsoft.com/office/powerpoint/2010/main" val="3334843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3582-0BE0-401D-903C-0889E4C2D325}"/>
              </a:ext>
            </a:extLst>
          </p:cNvPr>
          <p:cNvSpPr>
            <a:spLocks noGrp="1"/>
          </p:cNvSpPr>
          <p:nvPr>
            <p:ph type="title"/>
          </p:nvPr>
        </p:nvSpPr>
        <p:spPr/>
        <p:txBody>
          <a:bodyPr>
            <a:normAutofit/>
          </a:bodyPr>
          <a:lstStyle/>
          <a:p>
            <a:r>
              <a:rPr lang="en-US" dirty="0"/>
              <a:t>Neto: Double Num and Den</a:t>
            </a:r>
          </a:p>
        </p:txBody>
      </p:sp>
      <p:graphicFrame>
        <p:nvGraphicFramePr>
          <p:cNvPr id="4" name="Content Placeholder 3">
            <a:extLst>
              <a:ext uri="{FF2B5EF4-FFF2-40B4-BE49-F238E27FC236}">
                <a16:creationId xmlns:a16="http://schemas.microsoft.com/office/drawing/2014/main" id="{3DF824A1-36D3-480B-95E8-D5285EF7B37C}"/>
              </a:ext>
            </a:extLst>
          </p:cNvPr>
          <p:cNvGraphicFramePr>
            <a:graphicFrameLocks noGrp="1" noChangeAspect="1"/>
          </p:cNvGraphicFramePr>
          <p:nvPr>
            <p:ph idx="1"/>
            <p:extLst/>
          </p:nvPr>
        </p:nvGraphicFramePr>
        <p:xfrm>
          <a:off x="1738313" y="1935163"/>
          <a:ext cx="5667375" cy="4389437"/>
        </p:xfrm>
        <a:graphic>
          <a:graphicData uri="http://schemas.openxmlformats.org/presentationml/2006/ole">
            <mc:AlternateContent xmlns:mc="http://schemas.openxmlformats.org/markup-compatibility/2006">
              <mc:Choice xmlns:v="urn:schemas-microsoft-com:vml" Requires="v">
                <p:oleObj spid="_x0000_s4232" name="Document" r:id="rId3" imgW="5949456" imgH="4609026" progId="Word.Document.12">
                  <p:embed/>
                </p:oleObj>
              </mc:Choice>
              <mc:Fallback>
                <p:oleObj name="Document" r:id="rId3" imgW="5949456" imgH="4609026" progId="Word.Document.12">
                  <p:embed/>
                  <p:pic>
                    <p:nvPicPr>
                      <p:cNvPr id="4" name="Content Placeholder 3">
                        <a:extLst>
                          <a:ext uri="{FF2B5EF4-FFF2-40B4-BE49-F238E27FC236}">
                            <a16:creationId xmlns:a16="http://schemas.microsoft.com/office/drawing/2014/main" id="{3DF824A1-36D3-480B-95E8-D5285EF7B37C}"/>
                          </a:ext>
                        </a:extLst>
                      </p:cNvPr>
                      <p:cNvPicPr/>
                      <p:nvPr/>
                    </p:nvPicPr>
                    <p:blipFill>
                      <a:blip r:embed="rId4"/>
                      <a:stretch>
                        <a:fillRect/>
                      </a:stretch>
                    </p:blipFill>
                    <p:spPr>
                      <a:xfrm>
                        <a:off x="1738313" y="1935163"/>
                        <a:ext cx="5667375" cy="438943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5105C5F-FE6D-4411-AA6D-28705387E7AE}"/>
              </a:ext>
            </a:extLst>
          </p:cNvPr>
          <p:cNvSpPr>
            <a:spLocks noGrp="1"/>
          </p:cNvSpPr>
          <p:nvPr>
            <p:ph type="sldNum" sz="quarter" idx="12"/>
          </p:nvPr>
        </p:nvSpPr>
        <p:spPr/>
        <p:txBody>
          <a:bodyPr/>
          <a:lstStyle/>
          <a:p>
            <a:fld id="{C76307A9-9C5F-404A-A554-59C60E9C2133}" type="slidenum">
              <a:rPr lang="en-US" smtClean="0"/>
              <a:t>25</a:t>
            </a:fld>
            <a:endParaRPr lang="en-US" dirty="0"/>
          </a:p>
        </p:txBody>
      </p:sp>
    </p:spTree>
    <p:extLst>
      <p:ext uri="{BB962C8B-B14F-4D97-AF65-F5344CB8AC3E}">
        <p14:creationId xmlns:p14="http://schemas.microsoft.com/office/powerpoint/2010/main" val="233400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CC2B-2284-4574-93DE-DAF1FA96DE18}"/>
              </a:ext>
            </a:extLst>
          </p:cNvPr>
          <p:cNvSpPr>
            <a:spLocks noGrp="1"/>
          </p:cNvSpPr>
          <p:nvPr>
            <p:ph type="title"/>
          </p:nvPr>
        </p:nvSpPr>
        <p:spPr/>
        <p:txBody>
          <a:bodyPr/>
          <a:lstStyle/>
          <a:p>
            <a:r>
              <a:rPr lang="en-US" dirty="0"/>
              <a:t>Effects-at-Random (Conclusion)</a:t>
            </a:r>
          </a:p>
        </p:txBody>
      </p:sp>
      <p:sp>
        <p:nvSpPr>
          <p:cNvPr id="3" name="Content Placeholder 2">
            <a:extLst>
              <a:ext uri="{FF2B5EF4-FFF2-40B4-BE49-F238E27FC236}">
                <a16:creationId xmlns:a16="http://schemas.microsoft.com/office/drawing/2014/main" id="{BE1D37AF-64BB-42AE-8593-7B4B1FC11B0E}"/>
              </a:ext>
            </a:extLst>
          </p:cNvPr>
          <p:cNvSpPr>
            <a:spLocks noGrp="1"/>
          </p:cNvSpPr>
          <p:nvPr>
            <p:ph idx="1"/>
          </p:nvPr>
        </p:nvSpPr>
        <p:spPr/>
        <p:txBody>
          <a:bodyPr>
            <a:noAutofit/>
          </a:bodyPr>
          <a:lstStyle/>
          <a:p>
            <a:r>
              <a:rPr lang="en-US" sz="2900" dirty="0"/>
              <a:t>Virtually all Random-Effects methods (Bayes or Frequentist) use this</a:t>
            </a:r>
          </a:p>
          <a:p>
            <a:r>
              <a:rPr lang="en-US" sz="2900" dirty="0"/>
              <a:t>Cannot disprove interaction between design and effect size (Required to be absent)</a:t>
            </a:r>
          </a:p>
          <a:p>
            <a:r>
              <a:rPr lang="en-US" sz="2900" dirty="0"/>
              <a:t>Society must stop using methods that rely on Effects-at-Random</a:t>
            </a:r>
          </a:p>
          <a:p>
            <a:r>
              <a:rPr lang="en-US" sz="2900" dirty="0"/>
              <a:t>New texts and software are needed</a:t>
            </a:r>
          </a:p>
          <a:p>
            <a:r>
              <a:rPr lang="en-US" sz="2900" dirty="0"/>
              <a:t>Past meta-analysis that have impacted public health need to be redone</a:t>
            </a:r>
          </a:p>
        </p:txBody>
      </p:sp>
      <p:sp>
        <p:nvSpPr>
          <p:cNvPr id="4" name="Slide Number Placeholder 3">
            <a:extLst>
              <a:ext uri="{FF2B5EF4-FFF2-40B4-BE49-F238E27FC236}">
                <a16:creationId xmlns:a16="http://schemas.microsoft.com/office/drawing/2014/main" id="{CD106597-9A18-4495-BF84-E2440E306DB8}"/>
              </a:ext>
            </a:extLst>
          </p:cNvPr>
          <p:cNvSpPr>
            <a:spLocks noGrp="1"/>
          </p:cNvSpPr>
          <p:nvPr>
            <p:ph type="sldNum" sz="quarter" idx="12"/>
          </p:nvPr>
        </p:nvSpPr>
        <p:spPr/>
        <p:txBody>
          <a:bodyPr/>
          <a:lstStyle/>
          <a:p>
            <a:fld id="{C76307A9-9C5F-404A-A554-59C60E9C2133}" type="slidenum">
              <a:rPr lang="en-US" smtClean="0"/>
              <a:t>26</a:t>
            </a:fld>
            <a:endParaRPr lang="en-US" dirty="0"/>
          </a:p>
        </p:txBody>
      </p:sp>
    </p:spTree>
    <p:extLst>
      <p:ext uri="{BB962C8B-B14F-4D97-AF65-F5344CB8AC3E}">
        <p14:creationId xmlns:p14="http://schemas.microsoft.com/office/powerpoint/2010/main" val="3842046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C494-7A26-4C56-AEC9-182DDD3BE6D9}"/>
              </a:ext>
            </a:extLst>
          </p:cNvPr>
          <p:cNvSpPr>
            <a:spLocks noGrp="1"/>
          </p:cNvSpPr>
          <p:nvPr>
            <p:ph type="title"/>
          </p:nvPr>
        </p:nvSpPr>
        <p:spPr/>
        <p:txBody>
          <a:bodyPr>
            <a:normAutofit fontScale="90000"/>
          </a:bodyPr>
          <a:lstStyle/>
          <a:p>
            <a:r>
              <a:rPr lang="en-US" dirty="0"/>
              <a:t>Analogy: Mainstream Historical Analysis is </a:t>
            </a:r>
            <a:r>
              <a:rPr lang="en-US" b="1" dirty="0"/>
              <a:t>Wrong</a:t>
            </a:r>
          </a:p>
        </p:txBody>
      </p:sp>
      <p:sp>
        <p:nvSpPr>
          <p:cNvPr id="3" name="Content Placeholder 2">
            <a:extLst>
              <a:ext uri="{FF2B5EF4-FFF2-40B4-BE49-F238E27FC236}">
                <a16:creationId xmlns:a16="http://schemas.microsoft.com/office/drawing/2014/main" id="{ADEC96C2-A177-4293-B12F-0721534B1C04}"/>
              </a:ext>
            </a:extLst>
          </p:cNvPr>
          <p:cNvSpPr>
            <a:spLocks noGrp="1"/>
          </p:cNvSpPr>
          <p:nvPr>
            <p:ph idx="1"/>
          </p:nvPr>
        </p:nvSpPr>
        <p:spPr/>
        <p:txBody>
          <a:bodyPr/>
          <a:lstStyle/>
          <a:p>
            <a:r>
              <a:rPr lang="en-US" dirty="0"/>
              <a:t>A. Would you reject an Unmatched Analysis of a Matched Pair Experiment?  </a:t>
            </a:r>
          </a:p>
          <a:p>
            <a:r>
              <a:rPr lang="en-US" dirty="0"/>
              <a:t>Why?</a:t>
            </a:r>
          </a:p>
        </p:txBody>
      </p:sp>
      <p:sp>
        <p:nvSpPr>
          <p:cNvPr id="4" name="Slide Number Placeholder 3">
            <a:extLst>
              <a:ext uri="{FF2B5EF4-FFF2-40B4-BE49-F238E27FC236}">
                <a16:creationId xmlns:a16="http://schemas.microsoft.com/office/drawing/2014/main" id="{CA3C956C-3597-401B-AF69-154C60F68397}"/>
              </a:ext>
            </a:extLst>
          </p:cNvPr>
          <p:cNvSpPr>
            <a:spLocks noGrp="1"/>
          </p:cNvSpPr>
          <p:nvPr>
            <p:ph type="sldNum" sz="quarter" idx="12"/>
          </p:nvPr>
        </p:nvSpPr>
        <p:spPr/>
        <p:txBody>
          <a:bodyPr/>
          <a:lstStyle/>
          <a:p>
            <a:fld id="{C76307A9-9C5F-404A-A554-59C60E9C2133}" type="slidenum">
              <a:rPr lang="en-US" smtClean="0"/>
              <a:t>27</a:t>
            </a:fld>
            <a:endParaRPr lang="en-US" dirty="0"/>
          </a:p>
        </p:txBody>
      </p:sp>
    </p:spTree>
    <p:extLst>
      <p:ext uri="{BB962C8B-B14F-4D97-AF65-F5344CB8AC3E}">
        <p14:creationId xmlns:p14="http://schemas.microsoft.com/office/powerpoint/2010/main" val="192791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C494-7A26-4C56-AEC9-182DDD3BE6D9}"/>
              </a:ext>
            </a:extLst>
          </p:cNvPr>
          <p:cNvSpPr>
            <a:spLocks noGrp="1"/>
          </p:cNvSpPr>
          <p:nvPr>
            <p:ph type="title"/>
          </p:nvPr>
        </p:nvSpPr>
        <p:spPr/>
        <p:txBody>
          <a:bodyPr>
            <a:normAutofit fontScale="90000"/>
          </a:bodyPr>
          <a:lstStyle/>
          <a:p>
            <a:r>
              <a:rPr lang="en-US" dirty="0"/>
              <a:t>Analogy: Mainstream Historical Analysis is </a:t>
            </a:r>
            <a:r>
              <a:rPr lang="en-US" b="1" dirty="0"/>
              <a:t>Wrong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EC96C2-A177-4293-B12F-0721534B1C04}"/>
                  </a:ext>
                </a:extLst>
              </p:cNvPr>
              <p:cNvSpPr>
                <a:spLocks noGrp="1"/>
              </p:cNvSpPr>
              <p:nvPr>
                <p:ph idx="1"/>
              </p:nvPr>
            </p:nvSpPr>
            <p:spPr/>
            <p:txBody>
              <a:bodyPr/>
              <a:lstStyle/>
              <a:p>
                <a:r>
                  <a:rPr lang="en-US" dirty="0"/>
                  <a:t>B. Would you reject a Mainstream Random  Effects  Analysis because of potential within Pair (i.e. Weight and Estimate) Correlation, </a:t>
                </a:r>
                <a:r>
                  <a:rPr lang="en-US" sz="2800" dirty="0"/>
                  <a:t>Cov(W</a:t>
                </a:r>
                <a:r>
                  <a:rPr lang="en-US" sz="2800" baseline="-25000" dirty="0"/>
                  <a:t> j</a:t>
                </a:r>
                <a:r>
                  <a:rPr lang="en-US" sz="28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𝜃</m:t>
                        </m:r>
                      </m:e>
                    </m:acc>
                  </m:oMath>
                </a14:m>
                <a:r>
                  <a:rPr lang="en-US" sz="2800" baseline="-25000" dirty="0"/>
                  <a:t>j </a:t>
                </a:r>
                <a:r>
                  <a:rPr lang="en-US" sz="2800" dirty="0"/>
                  <a:t> )≠ 0?</a:t>
                </a:r>
              </a:p>
              <a:p>
                <a:r>
                  <a:rPr lang="en-US" sz="2800" dirty="0"/>
                  <a:t>If A is wrong, B is wrong!!!!  Pairs are likely correlated</a:t>
                </a:r>
                <a:endParaRPr lang="en-US" dirty="0"/>
              </a:p>
            </p:txBody>
          </p:sp>
        </mc:Choice>
        <mc:Fallback xmlns="">
          <p:sp>
            <p:nvSpPr>
              <p:cNvPr id="3" name="Content Placeholder 2">
                <a:extLst>
                  <a:ext uri="{FF2B5EF4-FFF2-40B4-BE49-F238E27FC236}">
                    <a16:creationId xmlns:a16="http://schemas.microsoft.com/office/drawing/2014/main" id="{ADEC96C2-A177-4293-B12F-0721534B1C04}"/>
                  </a:ext>
                </a:extLst>
              </p:cNvPr>
              <p:cNvSpPr>
                <a:spLocks noGrp="1" noRot="1" noChangeAspect="1" noMove="1" noResize="1" noEditPoints="1" noAdjustHandles="1" noChangeArrowheads="1" noChangeShapeType="1" noTextEdit="1"/>
              </p:cNvSpPr>
              <p:nvPr>
                <p:ph idx="1"/>
              </p:nvPr>
            </p:nvSpPr>
            <p:spPr>
              <a:blipFill>
                <a:blip r:embed="rId2"/>
                <a:stretch>
                  <a:fillRect l="-1037" t="-125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3C956C-3597-401B-AF69-154C60F68397}"/>
              </a:ext>
            </a:extLst>
          </p:cNvPr>
          <p:cNvSpPr>
            <a:spLocks noGrp="1"/>
          </p:cNvSpPr>
          <p:nvPr>
            <p:ph type="sldNum" sz="quarter" idx="12"/>
          </p:nvPr>
        </p:nvSpPr>
        <p:spPr/>
        <p:txBody>
          <a:bodyPr/>
          <a:lstStyle/>
          <a:p>
            <a:fld id="{C76307A9-9C5F-404A-A554-59C60E9C2133}" type="slidenum">
              <a:rPr lang="en-US" smtClean="0"/>
              <a:t>28</a:t>
            </a:fld>
            <a:endParaRPr lang="en-US" dirty="0"/>
          </a:p>
        </p:txBody>
      </p:sp>
    </p:spTree>
    <p:extLst>
      <p:ext uri="{BB962C8B-B14F-4D97-AF65-F5344CB8AC3E}">
        <p14:creationId xmlns:p14="http://schemas.microsoft.com/office/powerpoint/2010/main" val="3903818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7DD49-6C70-4DE3-8FD0-B40D179F2B86}"/>
              </a:ext>
            </a:extLst>
          </p:cNvPr>
          <p:cNvSpPr>
            <a:spLocks noGrp="1"/>
          </p:cNvSpPr>
          <p:nvPr>
            <p:ph type="title"/>
          </p:nvPr>
        </p:nvSpPr>
        <p:spPr/>
        <p:txBody>
          <a:bodyPr/>
          <a:lstStyle/>
          <a:p>
            <a:r>
              <a:rPr lang="en-US" dirty="0"/>
              <a:t>Is there a Solution?</a:t>
            </a:r>
          </a:p>
        </p:txBody>
      </p:sp>
      <p:sp>
        <p:nvSpPr>
          <p:cNvPr id="3" name="Content Placeholder 2">
            <a:extLst>
              <a:ext uri="{FF2B5EF4-FFF2-40B4-BE49-F238E27FC236}">
                <a16:creationId xmlns:a16="http://schemas.microsoft.com/office/drawing/2014/main" id="{51A20914-0A87-4A6D-B9E5-54E2ABD145A3}"/>
              </a:ext>
            </a:extLst>
          </p:cNvPr>
          <p:cNvSpPr>
            <a:spLocks noGrp="1"/>
          </p:cNvSpPr>
          <p:nvPr>
            <p:ph idx="1"/>
          </p:nvPr>
        </p:nvSpPr>
        <p:spPr/>
        <p:txBody>
          <a:bodyPr>
            <a:normAutofit/>
          </a:bodyPr>
          <a:lstStyle/>
          <a:p>
            <a:r>
              <a:rPr lang="en-US" sz="2900" dirty="0"/>
              <a:t>Survey Sampling paves the way for us.</a:t>
            </a:r>
          </a:p>
          <a:p>
            <a:r>
              <a:rPr lang="en-US" sz="2900" dirty="0"/>
              <a:t>Use “Studies-at-Random” and classical cluster sampling methods.</a:t>
            </a:r>
          </a:p>
          <a:p>
            <a:r>
              <a:rPr lang="en-US" sz="2900" dirty="0"/>
              <a:t>Solution is simple</a:t>
            </a:r>
          </a:p>
          <a:p>
            <a:r>
              <a:rPr lang="en-US" sz="2900" dirty="0"/>
              <a:t>Handles interaction easily</a:t>
            </a:r>
          </a:p>
          <a:p>
            <a:r>
              <a:rPr lang="en-US" sz="2900" dirty="0"/>
              <a:t>Unlike Effects-at-random, whether or not there is interaction, the target parameter is well defined</a:t>
            </a:r>
          </a:p>
        </p:txBody>
      </p:sp>
      <p:sp>
        <p:nvSpPr>
          <p:cNvPr id="4" name="Slide Number Placeholder 3">
            <a:extLst>
              <a:ext uri="{FF2B5EF4-FFF2-40B4-BE49-F238E27FC236}">
                <a16:creationId xmlns:a16="http://schemas.microsoft.com/office/drawing/2014/main" id="{FF1558C3-8208-45B0-AF04-378F29E696A3}"/>
              </a:ext>
            </a:extLst>
          </p:cNvPr>
          <p:cNvSpPr>
            <a:spLocks noGrp="1"/>
          </p:cNvSpPr>
          <p:nvPr>
            <p:ph type="sldNum" sz="quarter" idx="12"/>
          </p:nvPr>
        </p:nvSpPr>
        <p:spPr/>
        <p:txBody>
          <a:bodyPr/>
          <a:lstStyle/>
          <a:p>
            <a:fld id="{C76307A9-9C5F-404A-A554-59C60E9C2133}" type="slidenum">
              <a:rPr lang="en-US" smtClean="0"/>
              <a:t>29</a:t>
            </a:fld>
            <a:endParaRPr lang="en-US" dirty="0"/>
          </a:p>
        </p:txBody>
      </p:sp>
    </p:spTree>
    <p:extLst>
      <p:ext uri="{BB962C8B-B14F-4D97-AF65-F5344CB8AC3E}">
        <p14:creationId xmlns:p14="http://schemas.microsoft.com/office/powerpoint/2010/main" val="266640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77FE-13BC-415E-A166-923FF8C56ED7}"/>
              </a:ext>
            </a:extLst>
          </p:cNvPr>
          <p:cNvSpPr>
            <a:spLocks noGrp="1"/>
          </p:cNvSpPr>
          <p:nvPr>
            <p:ph type="title"/>
          </p:nvPr>
        </p:nvSpPr>
        <p:spPr/>
        <p:txBody>
          <a:bodyPr/>
          <a:lstStyle/>
          <a:p>
            <a:r>
              <a:rPr lang="en-US" dirty="0"/>
              <a:t>What is MA?</a:t>
            </a:r>
          </a:p>
        </p:txBody>
      </p:sp>
      <p:sp>
        <p:nvSpPr>
          <p:cNvPr id="3" name="Content Placeholder 2">
            <a:extLst>
              <a:ext uri="{FF2B5EF4-FFF2-40B4-BE49-F238E27FC236}">
                <a16:creationId xmlns:a16="http://schemas.microsoft.com/office/drawing/2014/main" id="{FDDD95A9-DC72-4C0D-8434-1C2DA2C8BCC3}"/>
              </a:ext>
            </a:extLst>
          </p:cNvPr>
          <p:cNvSpPr>
            <a:spLocks noGrp="1"/>
          </p:cNvSpPr>
          <p:nvPr>
            <p:ph idx="1"/>
          </p:nvPr>
        </p:nvSpPr>
        <p:spPr/>
        <p:txBody>
          <a:bodyPr>
            <a:normAutofit/>
          </a:bodyPr>
          <a:lstStyle/>
          <a:p>
            <a:r>
              <a:rPr lang="en-US" sz="3200" dirty="0"/>
              <a:t>The science of putting together a complete set of independent completed studies on a question (such as treatment difference) to make an informed overall inference.</a:t>
            </a:r>
          </a:p>
        </p:txBody>
      </p:sp>
      <p:sp>
        <p:nvSpPr>
          <p:cNvPr id="4" name="Slide Number Placeholder 3">
            <a:extLst>
              <a:ext uri="{FF2B5EF4-FFF2-40B4-BE49-F238E27FC236}">
                <a16:creationId xmlns:a16="http://schemas.microsoft.com/office/drawing/2014/main" id="{501849F3-54A4-4340-997D-AFBD7CA1D484}"/>
              </a:ext>
            </a:extLst>
          </p:cNvPr>
          <p:cNvSpPr>
            <a:spLocks noGrp="1"/>
          </p:cNvSpPr>
          <p:nvPr>
            <p:ph type="sldNum" sz="quarter" idx="12"/>
          </p:nvPr>
        </p:nvSpPr>
        <p:spPr/>
        <p:txBody>
          <a:bodyPr/>
          <a:lstStyle/>
          <a:p>
            <a:fld id="{C76307A9-9C5F-404A-A554-59C60E9C2133}" type="slidenum">
              <a:rPr lang="en-US" smtClean="0"/>
              <a:t>3</a:t>
            </a:fld>
            <a:endParaRPr lang="en-US" dirty="0"/>
          </a:p>
        </p:txBody>
      </p:sp>
    </p:spTree>
    <p:extLst>
      <p:ext uri="{BB962C8B-B14F-4D97-AF65-F5344CB8AC3E}">
        <p14:creationId xmlns:p14="http://schemas.microsoft.com/office/powerpoint/2010/main" val="3708184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6C31-27A3-4AF8-A6BD-AD93BEDD4A6D}"/>
              </a:ext>
            </a:extLst>
          </p:cNvPr>
          <p:cNvSpPr>
            <a:spLocks noGrp="1"/>
          </p:cNvSpPr>
          <p:nvPr>
            <p:ph type="title"/>
          </p:nvPr>
        </p:nvSpPr>
        <p:spPr/>
        <p:txBody>
          <a:bodyPr/>
          <a:lstStyle/>
          <a:p>
            <a:r>
              <a:rPr lang="en-US" dirty="0"/>
              <a:t>Studies-at-Random</a:t>
            </a:r>
          </a:p>
        </p:txBody>
      </p:sp>
      <p:sp>
        <p:nvSpPr>
          <p:cNvPr id="3" name="Content Placeholder 2">
            <a:extLst>
              <a:ext uri="{FF2B5EF4-FFF2-40B4-BE49-F238E27FC236}">
                <a16:creationId xmlns:a16="http://schemas.microsoft.com/office/drawing/2014/main" id="{CE80A065-25A1-4ABC-9F38-688DD4FDEAE2}"/>
              </a:ext>
            </a:extLst>
          </p:cNvPr>
          <p:cNvSpPr>
            <a:spLocks noGrp="1"/>
          </p:cNvSpPr>
          <p:nvPr>
            <p:ph idx="1"/>
          </p:nvPr>
        </p:nvSpPr>
        <p:spPr/>
        <p:txBody>
          <a:bodyPr>
            <a:normAutofit/>
          </a:bodyPr>
          <a:lstStyle/>
          <a:p>
            <a:pPr marL="0" indent="0">
              <a:buNone/>
            </a:pPr>
            <a:r>
              <a:rPr lang="en-US" sz="2900" dirty="0"/>
              <a:t> </a:t>
            </a:r>
            <a:r>
              <a:rPr lang="en-US" sz="3200" dirty="0"/>
              <a:t>Analogy to Clinical Trials Inference</a:t>
            </a:r>
          </a:p>
          <a:p>
            <a:r>
              <a:rPr lang="en-US" sz="3200" dirty="0"/>
              <a:t>We have large conceptual  “Hat” of completed Past, Present, and Future Patients </a:t>
            </a:r>
            <a:r>
              <a:rPr lang="en-US" sz="3200" strike="sngStrike" dirty="0"/>
              <a:t>Studies</a:t>
            </a:r>
            <a:r>
              <a:rPr lang="en-US" sz="3200" dirty="0"/>
              <a:t> on a Research question. We take a conceptual random sample of Patients </a:t>
            </a:r>
            <a:r>
              <a:rPr lang="en-US" sz="3200" strike="sngStrike" dirty="0"/>
              <a:t>Studies</a:t>
            </a:r>
            <a:r>
              <a:rPr lang="en-US" sz="3200" dirty="0"/>
              <a:t> and infer what the global effect size is in the total Patient </a:t>
            </a:r>
            <a:r>
              <a:rPr lang="en-US" sz="3200" strike="sngStrike" dirty="0"/>
              <a:t>Study </a:t>
            </a:r>
            <a:r>
              <a:rPr lang="en-US" sz="3200" dirty="0"/>
              <a:t>population.   </a:t>
            </a:r>
          </a:p>
        </p:txBody>
      </p:sp>
      <p:sp>
        <p:nvSpPr>
          <p:cNvPr id="4" name="Slide Number Placeholder 3">
            <a:extLst>
              <a:ext uri="{FF2B5EF4-FFF2-40B4-BE49-F238E27FC236}">
                <a16:creationId xmlns:a16="http://schemas.microsoft.com/office/drawing/2014/main" id="{7B0E50BA-E5A1-4E60-A8C0-AC245B3DDD69}"/>
              </a:ext>
            </a:extLst>
          </p:cNvPr>
          <p:cNvSpPr>
            <a:spLocks noGrp="1"/>
          </p:cNvSpPr>
          <p:nvPr>
            <p:ph type="sldNum" sz="quarter" idx="12"/>
          </p:nvPr>
        </p:nvSpPr>
        <p:spPr/>
        <p:txBody>
          <a:bodyPr/>
          <a:lstStyle/>
          <a:p>
            <a:fld id="{C76307A9-9C5F-404A-A554-59C60E9C2133}" type="slidenum">
              <a:rPr lang="en-US" smtClean="0"/>
              <a:t>30</a:t>
            </a:fld>
            <a:endParaRPr lang="en-US" dirty="0"/>
          </a:p>
        </p:txBody>
      </p:sp>
    </p:spTree>
    <p:extLst>
      <p:ext uri="{BB962C8B-B14F-4D97-AF65-F5344CB8AC3E}">
        <p14:creationId xmlns:p14="http://schemas.microsoft.com/office/powerpoint/2010/main" val="2469964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10F1-A25F-4532-92B4-41291346A5FB}"/>
              </a:ext>
            </a:extLst>
          </p:cNvPr>
          <p:cNvSpPr>
            <a:spLocks noGrp="1"/>
          </p:cNvSpPr>
          <p:nvPr>
            <p:ph type="title"/>
          </p:nvPr>
        </p:nvSpPr>
        <p:spPr/>
        <p:txBody>
          <a:bodyPr/>
          <a:lstStyle/>
          <a:p>
            <a:r>
              <a:rPr lang="en-US" dirty="0"/>
              <a:t>Why this Formulation Works </a:t>
            </a:r>
          </a:p>
        </p:txBody>
      </p:sp>
      <p:sp>
        <p:nvSpPr>
          <p:cNvPr id="3" name="Content Placeholder 2">
            <a:extLst>
              <a:ext uri="{FF2B5EF4-FFF2-40B4-BE49-F238E27FC236}">
                <a16:creationId xmlns:a16="http://schemas.microsoft.com/office/drawing/2014/main" id="{D5865068-9CEB-478F-B971-38AD0E02DF48}"/>
              </a:ext>
            </a:extLst>
          </p:cNvPr>
          <p:cNvSpPr>
            <a:spLocks noGrp="1"/>
          </p:cNvSpPr>
          <p:nvPr>
            <p:ph idx="1"/>
          </p:nvPr>
        </p:nvSpPr>
        <p:spPr/>
        <p:txBody>
          <a:bodyPr>
            <a:normAutofit lnSpcReduction="10000"/>
          </a:bodyPr>
          <a:lstStyle/>
          <a:p>
            <a:r>
              <a:rPr lang="en-US" sz="2900" dirty="0"/>
              <a:t>In the inference, Studies are complete and the inference is directed to a totality of studies</a:t>
            </a:r>
          </a:p>
          <a:p>
            <a:r>
              <a:rPr lang="en-US" sz="2900" dirty="0"/>
              <a:t>Within Study Variation is Irrelevant in this set-up as the Individual Study Population and Sample are Identical</a:t>
            </a:r>
          </a:p>
          <a:p>
            <a:r>
              <a:rPr lang="en-US" sz="2900" dirty="0"/>
              <a:t>This set-up recognizes that Sample Sizes are Random Variables (Effects-at-Random does not)</a:t>
            </a:r>
          </a:p>
          <a:p>
            <a:r>
              <a:rPr lang="en-US" sz="2900" dirty="0"/>
              <a:t>Physical Interpretations of Effect Sizes are Simple, and work whether there is Interaction or Not.</a:t>
            </a:r>
          </a:p>
        </p:txBody>
      </p:sp>
      <p:sp>
        <p:nvSpPr>
          <p:cNvPr id="4" name="Slide Number Placeholder 3">
            <a:extLst>
              <a:ext uri="{FF2B5EF4-FFF2-40B4-BE49-F238E27FC236}">
                <a16:creationId xmlns:a16="http://schemas.microsoft.com/office/drawing/2014/main" id="{512750B4-F983-40C1-BEB0-FEEB3DBDEA6C}"/>
              </a:ext>
            </a:extLst>
          </p:cNvPr>
          <p:cNvSpPr>
            <a:spLocks noGrp="1"/>
          </p:cNvSpPr>
          <p:nvPr>
            <p:ph type="sldNum" sz="quarter" idx="12"/>
          </p:nvPr>
        </p:nvSpPr>
        <p:spPr/>
        <p:txBody>
          <a:bodyPr/>
          <a:lstStyle/>
          <a:p>
            <a:fld id="{C76307A9-9C5F-404A-A554-59C60E9C2133}" type="slidenum">
              <a:rPr lang="en-US" smtClean="0"/>
              <a:t>31</a:t>
            </a:fld>
            <a:endParaRPr lang="en-US" dirty="0"/>
          </a:p>
        </p:txBody>
      </p:sp>
    </p:spTree>
    <p:extLst>
      <p:ext uri="{BB962C8B-B14F-4D97-AF65-F5344CB8AC3E}">
        <p14:creationId xmlns:p14="http://schemas.microsoft.com/office/powerpoint/2010/main" val="1394382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D5D8-29DA-4495-BCA6-C97E70A9A2A1}"/>
              </a:ext>
            </a:extLst>
          </p:cNvPr>
          <p:cNvSpPr>
            <a:spLocks noGrp="1"/>
          </p:cNvSpPr>
          <p:nvPr>
            <p:ph type="title"/>
          </p:nvPr>
        </p:nvSpPr>
        <p:spPr/>
        <p:txBody>
          <a:bodyPr/>
          <a:lstStyle/>
          <a:p>
            <a:r>
              <a:rPr lang="en-US" dirty="0"/>
              <a:t>Generality</a:t>
            </a:r>
          </a:p>
        </p:txBody>
      </p:sp>
      <p:sp>
        <p:nvSpPr>
          <p:cNvPr id="3" name="Content Placeholder 2">
            <a:extLst>
              <a:ext uri="{FF2B5EF4-FFF2-40B4-BE49-F238E27FC236}">
                <a16:creationId xmlns:a16="http://schemas.microsoft.com/office/drawing/2014/main" id="{9522F1C7-70DC-414B-A698-83379C052937}"/>
              </a:ext>
            </a:extLst>
          </p:cNvPr>
          <p:cNvSpPr>
            <a:spLocks noGrp="1"/>
          </p:cNvSpPr>
          <p:nvPr>
            <p:ph idx="1"/>
          </p:nvPr>
        </p:nvSpPr>
        <p:spPr/>
        <p:txBody>
          <a:bodyPr/>
          <a:lstStyle/>
          <a:p>
            <a:r>
              <a:rPr lang="en-US" dirty="0"/>
              <a:t>Studies-at-Random can accommodate any population of Studies</a:t>
            </a:r>
          </a:p>
          <a:p>
            <a:r>
              <a:rPr lang="en-US" dirty="0"/>
              <a:t>Effects-at-Random is a constrained subset of the totality of populations, needing</a:t>
            </a:r>
          </a:p>
          <a:p>
            <a:r>
              <a:rPr lang="en-US" dirty="0"/>
              <a:t> </a:t>
            </a:r>
            <a:r>
              <a:rPr lang="en-US" sz="2800" dirty="0"/>
              <a:t>Θ</a:t>
            </a:r>
            <a:r>
              <a:rPr lang="en-US" sz="2800" baseline="-25000" dirty="0"/>
              <a:t>j</a:t>
            </a:r>
            <a:r>
              <a:rPr lang="en-US" sz="2800" dirty="0"/>
              <a:t> = θ + ε</a:t>
            </a:r>
            <a:r>
              <a:rPr lang="en-US" sz="2800" baseline="-25000" dirty="0"/>
              <a:t> j</a:t>
            </a:r>
            <a:r>
              <a:rPr lang="en-US" sz="2800" dirty="0"/>
              <a:t>    with E(ε</a:t>
            </a:r>
            <a:r>
              <a:rPr lang="en-US" sz="2800" baseline="-25000" dirty="0"/>
              <a:t> j</a:t>
            </a:r>
            <a:r>
              <a:rPr lang="en-US" sz="2800" dirty="0"/>
              <a:t>)=0 </a:t>
            </a:r>
          </a:p>
          <a:p>
            <a:endParaRPr lang="en-US" dirty="0"/>
          </a:p>
        </p:txBody>
      </p:sp>
      <p:sp>
        <p:nvSpPr>
          <p:cNvPr id="4" name="Slide Number Placeholder 3">
            <a:extLst>
              <a:ext uri="{FF2B5EF4-FFF2-40B4-BE49-F238E27FC236}">
                <a16:creationId xmlns:a16="http://schemas.microsoft.com/office/drawing/2014/main" id="{87209247-CCE4-4808-BDBF-1AED52E7E8F7}"/>
              </a:ext>
            </a:extLst>
          </p:cNvPr>
          <p:cNvSpPr>
            <a:spLocks noGrp="1"/>
          </p:cNvSpPr>
          <p:nvPr>
            <p:ph type="sldNum" sz="quarter" idx="12"/>
          </p:nvPr>
        </p:nvSpPr>
        <p:spPr/>
        <p:txBody>
          <a:bodyPr/>
          <a:lstStyle/>
          <a:p>
            <a:fld id="{C76307A9-9C5F-404A-A554-59C60E9C2133}" type="slidenum">
              <a:rPr lang="en-US" smtClean="0"/>
              <a:t>32</a:t>
            </a:fld>
            <a:endParaRPr lang="en-US" dirty="0"/>
          </a:p>
        </p:txBody>
      </p:sp>
    </p:spTree>
    <p:extLst>
      <p:ext uri="{BB962C8B-B14F-4D97-AF65-F5344CB8AC3E}">
        <p14:creationId xmlns:p14="http://schemas.microsoft.com/office/powerpoint/2010/main" val="114418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2C60-42CE-4525-9BB9-90E6FB8099CC}"/>
              </a:ext>
            </a:extLst>
          </p:cNvPr>
          <p:cNvSpPr>
            <a:spLocks noGrp="1"/>
          </p:cNvSpPr>
          <p:nvPr>
            <p:ph type="title"/>
          </p:nvPr>
        </p:nvSpPr>
        <p:spPr/>
        <p:txBody>
          <a:bodyPr>
            <a:normAutofit fontScale="90000"/>
          </a:bodyPr>
          <a:lstStyle/>
          <a:p>
            <a:r>
              <a:rPr lang="en-US" dirty="0"/>
              <a:t>Ratio Estimation in Survey Sampling</a:t>
            </a:r>
          </a:p>
        </p:txBody>
      </p:sp>
      <p:sp>
        <p:nvSpPr>
          <p:cNvPr id="3" name="Content Placeholder 2">
            <a:extLst>
              <a:ext uri="{FF2B5EF4-FFF2-40B4-BE49-F238E27FC236}">
                <a16:creationId xmlns:a16="http://schemas.microsoft.com/office/drawing/2014/main" id="{6448347F-A08D-49CD-B9B8-65C40A683B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475BCEB-2DF9-4415-A589-3F8DC64EF9CF}"/>
              </a:ext>
            </a:extLst>
          </p:cNvPr>
          <p:cNvSpPr>
            <a:spLocks noGrp="1"/>
          </p:cNvSpPr>
          <p:nvPr>
            <p:ph type="sldNum" sz="quarter" idx="12"/>
          </p:nvPr>
        </p:nvSpPr>
        <p:spPr/>
        <p:txBody>
          <a:bodyPr/>
          <a:lstStyle/>
          <a:p>
            <a:fld id="{C76307A9-9C5F-404A-A554-59C60E9C2133}" type="slidenum">
              <a:rPr lang="en-US" smtClean="0"/>
              <a:t>33</a:t>
            </a:fld>
            <a:endParaRPr lang="en-US" dirty="0"/>
          </a:p>
        </p:txBody>
      </p:sp>
    </p:spTree>
    <p:extLst>
      <p:ext uri="{BB962C8B-B14F-4D97-AF65-F5344CB8AC3E}">
        <p14:creationId xmlns:p14="http://schemas.microsoft.com/office/powerpoint/2010/main" val="2148729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BAB1-3221-40A8-8C05-C27F25D82342}"/>
              </a:ext>
            </a:extLst>
          </p:cNvPr>
          <p:cNvSpPr>
            <a:spLocks noGrp="1"/>
          </p:cNvSpPr>
          <p:nvPr>
            <p:ph type="title"/>
          </p:nvPr>
        </p:nvSpPr>
        <p:spPr/>
        <p:txBody>
          <a:bodyPr>
            <a:normAutofit/>
          </a:bodyPr>
          <a:lstStyle/>
          <a:p>
            <a:r>
              <a:rPr lang="en-US" dirty="0"/>
              <a:t>Ratio Estimation (Digression)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284288-A1CA-48B9-903C-81A085672831}"/>
                  </a:ext>
                </a:extLst>
              </p:cNvPr>
              <p:cNvSpPr>
                <a:spLocks noGrp="1"/>
              </p:cNvSpPr>
              <p:nvPr>
                <p:ph idx="1"/>
              </p:nvPr>
            </p:nvSpPr>
            <p:spPr/>
            <p:txBody>
              <a:bodyPr>
                <a:normAutofit fontScale="55000" lnSpcReduction="20000"/>
              </a:bodyPr>
              <a:lstStyle/>
              <a:p>
                <a:r>
                  <a:rPr lang="en-US" sz="4500" dirty="0"/>
                  <a:t>Let (Y</a:t>
                </a:r>
                <a:r>
                  <a:rPr lang="en-US" sz="4500" baseline="-25000" dirty="0"/>
                  <a:t>j</a:t>
                </a:r>
                <a:r>
                  <a:rPr lang="en-US" sz="4500" dirty="0"/>
                  <a:t> , Z</a:t>
                </a:r>
                <a:r>
                  <a:rPr lang="en-US" sz="4500" baseline="-25000" dirty="0"/>
                  <a:t>j</a:t>
                </a:r>
                <a:r>
                  <a:rPr lang="en-US" sz="4500" dirty="0"/>
                  <a:t>)  be M iid random vectors with mean            (μ</a:t>
                </a:r>
                <a:r>
                  <a:rPr lang="en-US" sz="4500" baseline="-25000" dirty="0"/>
                  <a:t>y ,</a:t>
                </a:r>
                <a:r>
                  <a:rPr lang="en-US" sz="4500" dirty="0"/>
                  <a:t> μ</a:t>
                </a:r>
                <a:r>
                  <a:rPr lang="en-US" sz="4500" baseline="-25000" dirty="0"/>
                  <a:t>z</a:t>
                </a:r>
                <a:r>
                  <a:rPr lang="en-US" sz="4500" dirty="0"/>
                  <a:t>  ).</a:t>
                </a:r>
              </a:p>
              <a:p>
                <a:pPr lvl="0"/>
                <a:r>
                  <a:rPr lang="en-US" sz="4100" dirty="0"/>
                  <a:t>If the (Y</a:t>
                </a:r>
                <a:r>
                  <a:rPr lang="en-US" sz="4100" baseline="-25000" dirty="0"/>
                  <a:t>j</a:t>
                </a:r>
                <a:r>
                  <a:rPr lang="en-US" sz="4100" dirty="0"/>
                  <a:t> , Z</a:t>
                </a:r>
                <a:r>
                  <a:rPr lang="en-US" sz="4100" baseline="-25000" dirty="0"/>
                  <a:t>j</a:t>
                </a:r>
                <a:r>
                  <a:rPr lang="en-US" sz="4100" dirty="0"/>
                  <a:t>)  </a:t>
                </a:r>
                <a:r>
                  <a:rPr lang="en-US" sz="4100" b="1" dirty="0"/>
                  <a:t>are non-negative</a:t>
                </a:r>
                <a:r>
                  <a:rPr lang="en-US" sz="4100" dirty="0"/>
                  <a:t>, Log ( </a:t>
                </a:r>
                <a14:m>
                  <m:oMath xmlns:m="http://schemas.openxmlformats.org/officeDocument/2006/math">
                    <m:acc>
                      <m:accPr>
                        <m:chr m:val="̅"/>
                        <m:ctrlPr>
                          <a:rPr lang="en-US" sz="4100" i="1">
                            <a:latin typeface="Cambria Math" panose="02040503050406030204" pitchFamily="18" charset="0"/>
                          </a:rPr>
                        </m:ctrlPr>
                      </m:accPr>
                      <m:e>
                        <m:r>
                          <a:rPr lang="en-US" sz="4100" i="1">
                            <a:latin typeface="Cambria Math" panose="02040503050406030204" pitchFamily="18" charset="0"/>
                          </a:rPr>
                          <m:t>𝑌</m:t>
                        </m:r>
                      </m:e>
                    </m:acc>
                  </m:oMath>
                </a14:m>
                <a:r>
                  <a:rPr lang="en-US" sz="4100" dirty="0"/>
                  <a:t>/ </a:t>
                </a:r>
                <a14:m>
                  <m:oMath xmlns:m="http://schemas.openxmlformats.org/officeDocument/2006/math">
                    <m:acc>
                      <m:accPr>
                        <m:chr m:val="̅"/>
                        <m:ctrlPr>
                          <a:rPr lang="en-US" sz="4100" i="1">
                            <a:latin typeface="Cambria Math" panose="02040503050406030204" pitchFamily="18" charset="0"/>
                          </a:rPr>
                        </m:ctrlPr>
                      </m:accPr>
                      <m:e>
                        <m:r>
                          <a:rPr lang="en-US" sz="4100" i="1">
                            <a:latin typeface="Cambria Math" panose="02040503050406030204" pitchFamily="18" charset="0"/>
                          </a:rPr>
                          <m:t>𝑍</m:t>
                        </m:r>
                      </m:e>
                    </m:acc>
                  </m:oMath>
                </a14:m>
                <a:r>
                  <a:rPr lang="en-US" sz="4100" dirty="0"/>
                  <a:t> )  has an asymptotic t-distribution with M-2 degrees of freedom, with mean   Log(μ</a:t>
                </a:r>
                <a:r>
                  <a:rPr lang="en-US" sz="4100" baseline="-25000" dirty="0"/>
                  <a:t>y /</a:t>
                </a:r>
                <a:r>
                  <a:rPr lang="en-US" sz="4100" dirty="0"/>
                  <a:t>μ</a:t>
                </a:r>
                <a:r>
                  <a:rPr lang="en-US" sz="4100" baseline="-25000" dirty="0"/>
                  <a:t>z</a:t>
                </a:r>
                <a:r>
                  <a:rPr lang="en-US" sz="4100" dirty="0"/>
                  <a:t> ) and asymptotic variance</a:t>
                </a:r>
              </a:p>
              <a:p>
                <a:r>
                  <a:rPr lang="en-US" sz="4100" dirty="0"/>
                  <a:t>     V</a:t>
                </a:r>
                <a:r>
                  <a:rPr lang="en-US" sz="4100" baseline="30000" dirty="0"/>
                  <a:t>2</a:t>
                </a:r>
                <a:r>
                  <a:rPr lang="en-US" sz="4100" dirty="0"/>
                  <a:t>= {( σ</a:t>
                </a:r>
                <a:r>
                  <a:rPr lang="en-US" sz="4100" baseline="-25000" dirty="0"/>
                  <a:t>y </a:t>
                </a:r>
                <a:r>
                  <a:rPr lang="en-US" sz="4100" dirty="0"/>
                  <a:t> / μ</a:t>
                </a:r>
                <a:r>
                  <a:rPr lang="en-US" sz="4100" baseline="-25000" dirty="0"/>
                  <a:t>y</a:t>
                </a:r>
                <a:r>
                  <a:rPr lang="en-US" sz="4100" dirty="0"/>
                  <a:t>)</a:t>
                </a:r>
                <a:r>
                  <a:rPr lang="en-US" sz="4100" baseline="30000" dirty="0"/>
                  <a:t>2</a:t>
                </a:r>
                <a:r>
                  <a:rPr lang="en-US" sz="4100" dirty="0"/>
                  <a:t> + ( σ</a:t>
                </a:r>
                <a:r>
                  <a:rPr lang="en-US" sz="4100" baseline="-25000" dirty="0"/>
                  <a:t>z </a:t>
                </a:r>
                <a:r>
                  <a:rPr lang="en-US" sz="4100" dirty="0"/>
                  <a:t>/μ</a:t>
                </a:r>
                <a:r>
                  <a:rPr lang="en-US" sz="4100" baseline="-25000" dirty="0"/>
                  <a:t>z</a:t>
                </a:r>
                <a:r>
                  <a:rPr lang="en-US" sz="4100" dirty="0"/>
                  <a:t>) </a:t>
                </a:r>
                <a:r>
                  <a:rPr lang="en-US" sz="4100" baseline="30000" dirty="0"/>
                  <a:t>2</a:t>
                </a:r>
                <a:r>
                  <a:rPr lang="en-US" sz="4100" dirty="0"/>
                  <a:t>  -2 ρ ( σ</a:t>
                </a:r>
                <a:r>
                  <a:rPr lang="en-US" sz="4100" baseline="-25000" dirty="0"/>
                  <a:t>y</a:t>
                </a:r>
                <a:r>
                  <a:rPr lang="en-US" sz="4100" dirty="0"/>
                  <a:t> /μ</a:t>
                </a:r>
                <a:r>
                  <a:rPr lang="en-US" sz="4100" baseline="-25000" dirty="0"/>
                  <a:t>y</a:t>
                </a:r>
                <a:r>
                  <a:rPr lang="en-US" sz="4100" dirty="0"/>
                  <a:t>) (σ</a:t>
                </a:r>
                <a:r>
                  <a:rPr lang="en-US" sz="4100" baseline="-25000" dirty="0"/>
                  <a:t> z</a:t>
                </a:r>
                <a:r>
                  <a:rPr lang="en-US" sz="4100" dirty="0"/>
                  <a:t>/μ</a:t>
                </a:r>
                <a:r>
                  <a:rPr lang="en-US" sz="4100" baseline="-25000" dirty="0"/>
                  <a:t>z</a:t>
                </a:r>
                <a:r>
                  <a:rPr lang="en-US" sz="4100" dirty="0"/>
                  <a:t>)}/M , σ</a:t>
                </a:r>
                <a:r>
                  <a:rPr lang="en-US" sz="4100" baseline="-25000" dirty="0"/>
                  <a:t>y</a:t>
                </a:r>
                <a:r>
                  <a:rPr lang="en-US" sz="4100" dirty="0"/>
                  <a:t> ,  σ</a:t>
                </a:r>
                <a:r>
                  <a:rPr lang="en-US" sz="4100" baseline="-25000" dirty="0"/>
                  <a:t>z</a:t>
                </a:r>
                <a:r>
                  <a:rPr lang="en-US" sz="4100" dirty="0"/>
                  <a:t>   and  ρ  are the standard deviations of Y and Z and the correlation between Y and Z.</a:t>
                </a:r>
              </a:p>
              <a:p>
                <a14:m>
                  <m:oMath xmlns:m="http://schemas.openxmlformats.org/officeDocument/2006/math">
                    <m:acc>
                      <m:accPr>
                        <m:chr m:val="̂"/>
                        <m:ctrlPr>
                          <a:rPr lang="en-US" sz="4100" i="1">
                            <a:latin typeface="Cambria Math" panose="02040503050406030204" pitchFamily="18" charset="0"/>
                          </a:rPr>
                        </m:ctrlPr>
                      </m:accPr>
                      <m:e>
                        <m:r>
                          <a:rPr lang="en-US" sz="4100" i="1">
                            <a:latin typeface="Cambria Math" panose="02040503050406030204" pitchFamily="18" charset="0"/>
                          </a:rPr>
                          <m:t>𝑉</m:t>
                        </m:r>
                      </m:e>
                    </m:acc>
                    <m:r>
                      <a:rPr lang="en-US" sz="4100" i="1">
                        <a:latin typeface="Cambria Math" panose="02040503050406030204" pitchFamily="18" charset="0"/>
                      </a:rPr>
                      <m:t> </m:t>
                    </m:r>
                  </m:oMath>
                </a14:m>
                <a:r>
                  <a:rPr lang="en-US" sz="4100" baseline="30000" dirty="0"/>
                  <a:t>2 </a:t>
                </a:r>
                <a:r>
                  <a:rPr lang="en-US" sz="4100" dirty="0"/>
                  <a:t>is obtained by replacing the parameters by their sample moments.  </a:t>
                </a:r>
              </a:p>
              <a:p>
                <a:endParaRPr lang="en-US" sz="3600" dirty="0"/>
              </a:p>
              <a:p>
                <a:endParaRPr lang="en-US" dirty="0"/>
              </a:p>
            </p:txBody>
          </p:sp>
        </mc:Choice>
        <mc:Fallback xmlns="">
          <p:sp>
            <p:nvSpPr>
              <p:cNvPr id="3" name="Content Placeholder 2">
                <a:extLst>
                  <a:ext uri="{FF2B5EF4-FFF2-40B4-BE49-F238E27FC236}">
                    <a16:creationId xmlns:a16="http://schemas.microsoft.com/office/drawing/2014/main" id="{5C284288-A1CA-48B9-903C-81A085672831}"/>
                  </a:ext>
                </a:extLst>
              </p:cNvPr>
              <p:cNvSpPr>
                <a:spLocks noGrp="1" noRot="1" noChangeAspect="1" noMove="1" noResize="1" noEditPoints="1" noAdjustHandles="1" noChangeArrowheads="1" noChangeShapeType="1" noTextEdit="1"/>
              </p:cNvSpPr>
              <p:nvPr>
                <p:ph idx="1"/>
              </p:nvPr>
            </p:nvSpPr>
            <p:spPr>
              <a:blipFill>
                <a:blip r:embed="rId2"/>
                <a:stretch>
                  <a:fillRect l="-815" t="-26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DD23FDC-54D0-4A4D-8ABC-CBA19C692E36}"/>
              </a:ext>
            </a:extLst>
          </p:cNvPr>
          <p:cNvSpPr>
            <a:spLocks noGrp="1"/>
          </p:cNvSpPr>
          <p:nvPr>
            <p:ph type="sldNum" sz="quarter" idx="12"/>
          </p:nvPr>
        </p:nvSpPr>
        <p:spPr/>
        <p:txBody>
          <a:bodyPr/>
          <a:lstStyle/>
          <a:p>
            <a:fld id="{C76307A9-9C5F-404A-A554-59C60E9C2133}" type="slidenum">
              <a:rPr lang="en-US" smtClean="0"/>
              <a:t>34</a:t>
            </a:fld>
            <a:endParaRPr lang="en-US" dirty="0"/>
          </a:p>
        </p:txBody>
      </p:sp>
    </p:spTree>
    <p:extLst>
      <p:ext uri="{BB962C8B-B14F-4D97-AF65-F5344CB8AC3E}">
        <p14:creationId xmlns:p14="http://schemas.microsoft.com/office/powerpoint/2010/main" val="3120129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60C8-C003-48FE-95DE-68FC0A7ADA4F}"/>
              </a:ext>
            </a:extLst>
          </p:cNvPr>
          <p:cNvSpPr>
            <a:spLocks noGrp="1"/>
          </p:cNvSpPr>
          <p:nvPr>
            <p:ph type="title"/>
          </p:nvPr>
        </p:nvSpPr>
        <p:spPr/>
        <p:txBody>
          <a:bodyPr/>
          <a:lstStyle/>
          <a:p>
            <a:r>
              <a:rPr lang="en-US" dirty="0"/>
              <a:t>Why T not Z?</a:t>
            </a:r>
          </a:p>
        </p:txBody>
      </p:sp>
      <p:sp>
        <p:nvSpPr>
          <p:cNvPr id="3" name="Content Placeholder 2">
            <a:extLst>
              <a:ext uri="{FF2B5EF4-FFF2-40B4-BE49-F238E27FC236}">
                <a16:creationId xmlns:a16="http://schemas.microsoft.com/office/drawing/2014/main" id="{91DD58D5-9640-4399-9244-A3FEE70EAEB6}"/>
              </a:ext>
            </a:extLst>
          </p:cNvPr>
          <p:cNvSpPr>
            <a:spLocks noGrp="1"/>
          </p:cNvSpPr>
          <p:nvPr>
            <p:ph idx="1"/>
          </p:nvPr>
        </p:nvSpPr>
        <p:spPr/>
        <p:txBody>
          <a:bodyPr>
            <a:noAutofit/>
          </a:bodyPr>
          <a:lstStyle/>
          <a:p>
            <a:r>
              <a:rPr lang="en-US" sz="2800" dirty="0"/>
              <a:t>Asymptotic Normal and asymptotic T with M-2 df are asymptotically equivalent.  T (M-2 df ) worked far better for low event binomials based on nearly 40,000 random effect scenarios, each with 100,000 replications. M ranged from 5-20.</a:t>
            </a:r>
          </a:p>
          <a:p>
            <a:r>
              <a:rPr lang="en-US" sz="2800" dirty="0"/>
              <a:t>This is the largest vetting of a method under general conditions ever.</a:t>
            </a:r>
          </a:p>
          <a:p>
            <a:r>
              <a:rPr lang="en-US" sz="2800" dirty="0"/>
              <a:t>All we use is the Central Limit Theorem and the Delta Method </a:t>
            </a:r>
          </a:p>
        </p:txBody>
      </p:sp>
      <p:sp>
        <p:nvSpPr>
          <p:cNvPr id="4" name="Slide Number Placeholder 3">
            <a:extLst>
              <a:ext uri="{FF2B5EF4-FFF2-40B4-BE49-F238E27FC236}">
                <a16:creationId xmlns:a16="http://schemas.microsoft.com/office/drawing/2014/main" id="{CE97FBAE-DB4B-4095-8EBF-39C1DBFEC744}"/>
              </a:ext>
            </a:extLst>
          </p:cNvPr>
          <p:cNvSpPr>
            <a:spLocks noGrp="1"/>
          </p:cNvSpPr>
          <p:nvPr>
            <p:ph type="sldNum" sz="quarter" idx="12"/>
          </p:nvPr>
        </p:nvSpPr>
        <p:spPr/>
        <p:txBody>
          <a:bodyPr/>
          <a:lstStyle/>
          <a:p>
            <a:fld id="{C76307A9-9C5F-404A-A554-59C60E9C2133}" type="slidenum">
              <a:rPr lang="en-US" smtClean="0"/>
              <a:t>35</a:t>
            </a:fld>
            <a:endParaRPr lang="en-US" dirty="0"/>
          </a:p>
        </p:txBody>
      </p:sp>
    </p:spTree>
    <p:extLst>
      <p:ext uri="{BB962C8B-B14F-4D97-AF65-F5344CB8AC3E}">
        <p14:creationId xmlns:p14="http://schemas.microsoft.com/office/powerpoint/2010/main" val="3528499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47AB-66A9-4AAB-AF98-3AE6D59ABD7C}"/>
              </a:ext>
            </a:extLst>
          </p:cNvPr>
          <p:cNvSpPr>
            <a:spLocks noGrp="1"/>
          </p:cNvSpPr>
          <p:nvPr>
            <p:ph type="title"/>
          </p:nvPr>
        </p:nvSpPr>
        <p:spPr/>
        <p:txBody>
          <a:bodyPr/>
          <a:lstStyle/>
          <a:p>
            <a:r>
              <a:rPr lang="en-US" dirty="0"/>
              <a:t>Test and Confidence Interval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DEFE92-9849-404A-8C02-7AC12EE1AA90}"/>
                  </a:ext>
                </a:extLst>
              </p:cNvPr>
              <p:cNvSpPr>
                <a:spLocks noGrp="1"/>
              </p:cNvSpPr>
              <p:nvPr>
                <p:ph idx="1"/>
              </p:nvPr>
            </p:nvSpPr>
            <p:spPr/>
            <p:txBody>
              <a:bodyPr/>
              <a:lstStyle/>
              <a:p>
                <a:r>
                  <a:rPr lang="en-US" dirty="0"/>
                  <a:t>  </a:t>
                </a:r>
                <a:r>
                  <a:rPr lang="en-US" sz="2900" dirty="0"/>
                  <a:t>T=[Log (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𝑌</m:t>
                        </m:r>
                      </m:e>
                    </m:acc>
                  </m:oMath>
                </a14:m>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𝑍</m:t>
                        </m:r>
                      </m:e>
                    </m:acc>
                  </m:oMath>
                </a14:m>
                <a:r>
                  <a:rPr lang="en-US" sz="2900" dirty="0"/>
                  <a:t> )- Log (</a:t>
                </a:r>
                <a:r>
                  <a:rPr lang="en-US" sz="3200" dirty="0"/>
                  <a:t>μ</a:t>
                </a:r>
                <a:r>
                  <a:rPr lang="en-US" sz="3200" baseline="-25000" dirty="0"/>
                  <a:t>y </a:t>
                </a:r>
                <a:r>
                  <a:rPr lang="en-US" sz="3200" dirty="0"/>
                  <a:t>/μ</a:t>
                </a:r>
                <a:r>
                  <a:rPr lang="en-US" sz="3200" baseline="-25000" dirty="0"/>
                  <a:t>z</a:t>
                </a:r>
                <a:r>
                  <a:rPr lang="en-US" sz="3200" dirty="0"/>
                  <a:t> </a:t>
                </a:r>
                <a:r>
                  <a:rPr lang="en-US" sz="2900" dirty="0"/>
                  <a:t>) ]/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𝑉</m:t>
                        </m:r>
                      </m:e>
                    </m:acc>
                    <m:r>
                      <a:rPr lang="en-US" sz="2900" i="1">
                        <a:latin typeface="Cambria Math" panose="02040503050406030204" pitchFamily="18" charset="0"/>
                      </a:rPr>
                      <m:t> </m:t>
                    </m:r>
                    <m:r>
                      <a:rPr lang="en-US" sz="2900" b="0" i="0" smtClean="0">
                        <a:latin typeface="Cambria Math" panose="02040503050406030204" pitchFamily="18" charset="0"/>
                      </a:rPr>
                      <m:t> </m:t>
                    </m:r>
                  </m:oMath>
                </a14:m>
                <a:endParaRPr lang="en-US" sz="2900" b="0" dirty="0"/>
              </a:p>
              <a:p>
                <a:r>
                  <a:rPr lang="en-US" sz="2900" dirty="0"/>
                  <a:t>P-value=2Probt(-|T|) , where Probt is the cumulative central T-distribution with M-2 df (Number of studies -2)</a:t>
                </a:r>
              </a:p>
              <a:p>
                <a:r>
                  <a:rPr lang="en-US" sz="2900" dirty="0"/>
                  <a:t>Endpoints of 100(1-α) Confidence Interval</a:t>
                </a:r>
              </a:p>
              <a:p>
                <a:r>
                  <a:rPr lang="en-US" sz="2900" dirty="0"/>
                  <a:t>EXP[Log (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𝑌</m:t>
                        </m:r>
                      </m:e>
                    </m:acc>
                  </m:oMath>
                </a14:m>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𝑍</m:t>
                        </m:r>
                      </m:e>
                    </m:acc>
                  </m:oMath>
                </a14:m>
                <a:r>
                  <a:rPr lang="en-US" sz="2900" dirty="0"/>
                  <a:t> ) +/-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𝑉</m:t>
                        </m:r>
                      </m:e>
                    </m:acc>
                    <m:r>
                      <a:rPr lang="en-US" sz="2900" i="1">
                        <a:latin typeface="Cambria Math" panose="02040503050406030204" pitchFamily="18" charset="0"/>
                      </a:rPr>
                      <m:t> </m:t>
                    </m:r>
                  </m:oMath>
                </a14:m>
                <a:r>
                  <a:rPr lang="en-US" sz="2900" dirty="0"/>
                  <a:t>T(M-2, α/2)] i.e.</a:t>
                </a:r>
              </a:p>
              <a:p>
                <a:r>
                  <a:rPr lang="en-US" sz="2900" dirty="0"/>
                  <a:t>CI is [(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𝑌</m:t>
                        </m:r>
                      </m:e>
                    </m:acc>
                  </m:oMath>
                </a14:m>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𝑍</m:t>
                        </m:r>
                      </m:e>
                    </m:acc>
                  </m:oMath>
                </a14:m>
                <a:r>
                  <a:rPr lang="en-US" sz="2900" dirty="0"/>
                  <a:t> ) exp(-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𝑉</m:t>
                        </m:r>
                      </m:e>
                    </m:acc>
                    <m:r>
                      <a:rPr lang="en-US" sz="2900" i="1">
                        <a:latin typeface="Cambria Math" panose="02040503050406030204" pitchFamily="18" charset="0"/>
                      </a:rPr>
                      <m:t> </m:t>
                    </m:r>
                  </m:oMath>
                </a14:m>
                <a:r>
                  <a:rPr lang="en-US" sz="2900" dirty="0"/>
                  <a:t>T(M-2, α/2)] to</a:t>
                </a:r>
              </a:p>
              <a:p>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𝑌</m:t>
                        </m:r>
                      </m:e>
                    </m:acc>
                  </m:oMath>
                </a14:m>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𝑍</m:t>
                        </m:r>
                      </m:e>
                    </m:acc>
                  </m:oMath>
                </a14:m>
                <a:r>
                  <a:rPr lang="en-US" sz="2900" dirty="0"/>
                  <a:t> ) exp(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𝑉</m:t>
                        </m:r>
                      </m:e>
                    </m:acc>
                    <m:r>
                      <a:rPr lang="en-US" sz="2900" i="1">
                        <a:latin typeface="Cambria Math" panose="02040503050406030204" pitchFamily="18" charset="0"/>
                      </a:rPr>
                      <m:t> </m:t>
                    </m:r>
                  </m:oMath>
                </a14:m>
                <a:r>
                  <a:rPr lang="en-US" sz="2900" dirty="0"/>
                  <a:t>T(M-2, α/2)]</a:t>
                </a:r>
              </a:p>
            </p:txBody>
          </p:sp>
        </mc:Choice>
        <mc:Fallback xmlns="">
          <p:sp>
            <p:nvSpPr>
              <p:cNvPr id="3" name="Content Placeholder 2">
                <a:extLst>
                  <a:ext uri="{FF2B5EF4-FFF2-40B4-BE49-F238E27FC236}">
                    <a16:creationId xmlns:a16="http://schemas.microsoft.com/office/drawing/2014/main" id="{15DEFE92-9849-404A-8C02-7AC12EE1AA90}"/>
                  </a:ext>
                </a:extLst>
              </p:cNvPr>
              <p:cNvSpPr>
                <a:spLocks noGrp="1" noRot="1" noChangeAspect="1" noMove="1" noResize="1" noEditPoints="1" noAdjustHandles="1" noChangeArrowheads="1" noChangeShapeType="1" noTextEdit="1"/>
              </p:cNvSpPr>
              <p:nvPr>
                <p:ph idx="1"/>
              </p:nvPr>
            </p:nvSpPr>
            <p:spPr>
              <a:blipFill>
                <a:blip r:embed="rId2"/>
                <a:stretch>
                  <a:fillRect l="-1111" t="-18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9402DB1-20CE-45C3-9B89-46EAD1F5B2FA}"/>
              </a:ext>
            </a:extLst>
          </p:cNvPr>
          <p:cNvSpPr>
            <a:spLocks noGrp="1"/>
          </p:cNvSpPr>
          <p:nvPr>
            <p:ph type="sldNum" sz="quarter" idx="12"/>
          </p:nvPr>
        </p:nvSpPr>
        <p:spPr/>
        <p:txBody>
          <a:bodyPr/>
          <a:lstStyle/>
          <a:p>
            <a:fld id="{C76307A9-9C5F-404A-A554-59C60E9C2133}" type="slidenum">
              <a:rPr lang="en-US" smtClean="0"/>
              <a:t>36</a:t>
            </a:fld>
            <a:endParaRPr lang="en-US" dirty="0"/>
          </a:p>
        </p:txBody>
      </p:sp>
    </p:spTree>
    <p:extLst>
      <p:ext uri="{BB962C8B-B14F-4D97-AF65-F5344CB8AC3E}">
        <p14:creationId xmlns:p14="http://schemas.microsoft.com/office/powerpoint/2010/main" val="4290533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A0FE-4884-4682-BDBC-296648FBDFDC}"/>
              </a:ext>
            </a:extLst>
          </p:cNvPr>
          <p:cNvSpPr>
            <a:spLocks noGrp="1"/>
          </p:cNvSpPr>
          <p:nvPr>
            <p:ph type="title"/>
          </p:nvPr>
        </p:nvSpPr>
        <p:spPr>
          <a:xfrm>
            <a:off x="304800" y="774725"/>
            <a:ext cx="8229600" cy="1143000"/>
          </a:xfrm>
        </p:spPr>
        <p:txBody>
          <a:bodyPr>
            <a:normAutofit fontScale="90000"/>
          </a:bodyPr>
          <a:lstStyle/>
          <a:p>
            <a:r>
              <a:rPr lang="en-US" dirty="0"/>
              <a:t>Ratios (Accommodates Negatives)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29DFFC-679A-4E7F-8FD0-8237AC8934B5}"/>
                  </a:ext>
                </a:extLst>
              </p:cNvPr>
              <p:cNvSpPr>
                <a:spLocks noGrp="1"/>
              </p:cNvSpPr>
              <p:nvPr>
                <p:ph idx="1"/>
              </p:nvPr>
            </p:nvSpPr>
            <p:spPr/>
            <p:txBody>
              <a:bodyPr>
                <a:normAutofit/>
              </a:bodyPr>
              <a:lstStyle/>
              <a:p>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𝑌</m:t>
                        </m:r>
                      </m:e>
                    </m:acc>
                  </m:oMath>
                </a14:m>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𝑍</m:t>
                        </m:r>
                      </m:e>
                    </m:acc>
                  </m:oMath>
                </a14:m>
                <a:r>
                  <a:rPr lang="en-US" sz="2900" dirty="0"/>
                  <a:t> ) has an asymptotic t-distribution with M-2 degrees of freedom with mean (μ</a:t>
                </a:r>
                <a:r>
                  <a:rPr lang="en-US" sz="2900" baseline="-25000" dirty="0"/>
                  <a:t>y</a:t>
                </a:r>
                <a:r>
                  <a:rPr lang="en-US" sz="2900" dirty="0"/>
                  <a:t>/μ</a:t>
                </a:r>
                <a:r>
                  <a:rPr lang="en-US" sz="2900" baseline="-25000" dirty="0"/>
                  <a:t>z</a:t>
                </a:r>
                <a:r>
                  <a:rPr lang="en-US" sz="2900" dirty="0"/>
                  <a:t> ) and asymptotic variance</a:t>
                </a:r>
              </a:p>
              <a:p>
                <a:pPr marL="0" indent="0">
                  <a:buNone/>
                </a:pPr>
                <a:r>
                  <a:rPr lang="en-US" dirty="0"/>
                  <a:t>V</a:t>
                </a:r>
                <a:r>
                  <a:rPr lang="en-US" baseline="30000" dirty="0"/>
                  <a:t>2</a:t>
                </a:r>
                <a:r>
                  <a:rPr lang="en-US" dirty="0"/>
                  <a:t>= {( σ</a:t>
                </a:r>
                <a:r>
                  <a:rPr lang="en-US" baseline="-25000" dirty="0"/>
                  <a:t>y </a:t>
                </a:r>
                <a:r>
                  <a:rPr lang="en-US" dirty="0"/>
                  <a:t> / μ</a:t>
                </a:r>
                <a:r>
                  <a:rPr lang="en-US" baseline="-25000" dirty="0"/>
                  <a:t>z</a:t>
                </a:r>
                <a:r>
                  <a:rPr lang="en-US" dirty="0"/>
                  <a:t>)</a:t>
                </a:r>
                <a:r>
                  <a:rPr lang="en-US" baseline="30000" dirty="0"/>
                  <a:t>2</a:t>
                </a:r>
                <a:r>
                  <a:rPr lang="en-US" dirty="0"/>
                  <a:t> + (μ</a:t>
                </a:r>
                <a:r>
                  <a:rPr lang="en-US" baseline="-25000" dirty="0"/>
                  <a:t>y</a:t>
                </a:r>
                <a:r>
                  <a:rPr lang="en-US" dirty="0"/>
                  <a:t> σ</a:t>
                </a:r>
                <a:r>
                  <a:rPr lang="en-US" baseline="-25000" dirty="0"/>
                  <a:t>z </a:t>
                </a:r>
                <a:r>
                  <a:rPr lang="en-US" dirty="0"/>
                  <a:t>/μ</a:t>
                </a:r>
                <a:r>
                  <a:rPr lang="en-US" baseline="-25000" dirty="0"/>
                  <a:t>z </a:t>
                </a:r>
                <a:r>
                  <a:rPr lang="en-US" baseline="30000" dirty="0"/>
                  <a:t>2</a:t>
                </a:r>
                <a:r>
                  <a:rPr lang="en-US" dirty="0"/>
                  <a:t>) </a:t>
                </a:r>
                <a:r>
                  <a:rPr lang="en-US" baseline="30000" dirty="0"/>
                  <a:t>2</a:t>
                </a:r>
                <a:r>
                  <a:rPr lang="en-US" dirty="0"/>
                  <a:t> -2 ρ (μ</a:t>
                </a:r>
                <a:r>
                  <a:rPr lang="en-US" baseline="-25000" dirty="0"/>
                  <a:t>y</a:t>
                </a:r>
                <a:r>
                  <a:rPr lang="en-US" dirty="0"/>
                  <a:t> σ</a:t>
                </a:r>
                <a:r>
                  <a:rPr lang="en-US" baseline="-25000" dirty="0"/>
                  <a:t>y</a:t>
                </a:r>
                <a:r>
                  <a:rPr lang="en-US" dirty="0"/>
                  <a:t> σ</a:t>
                </a:r>
                <a:r>
                  <a:rPr lang="en-US" baseline="-25000" dirty="0"/>
                  <a:t> z </a:t>
                </a:r>
                <a:r>
                  <a:rPr lang="en-US" dirty="0"/>
                  <a:t>/</a:t>
                </a:r>
                <a:r>
                  <a:rPr lang="en-US" baseline="-25000" dirty="0"/>
                  <a:t> /</a:t>
                </a:r>
                <a:r>
                  <a:rPr lang="en-US" dirty="0"/>
                  <a:t>μ</a:t>
                </a:r>
                <a:r>
                  <a:rPr lang="en-US" baseline="-25000" dirty="0"/>
                  <a:t>z </a:t>
                </a:r>
                <a:r>
                  <a:rPr lang="en-US" baseline="30000" dirty="0"/>
                  <a:t>3</a:t>
                </a:r>
                <a:r>
                  <a:rPr lang="en-US" baseline="-25000" dirty="0"/>
                  <a:t> </a:t>
                </a:r>
                <a:r>
                  <a:rPr lang="en-US" dirty="0"/>
                  <a:t>)}/M </a:t>
                </a:r>
              </a:p>
              <a:p>
                <a:pPr marL="0" indent="0">
                  <a:buNone/>
                </a:pP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𝑉</m:t>
                        </m:r>
                      </m:e>
                    </m:acc>
                    <m:r>
                      <a:rPr lang="en-US" sz="2900" i="1">
                        <a:latin typeface="Cambria Math" panose="02040503050406030204" pitchFamily="18" charset="0"/>
                      </a:rPr>
                      <m:t> </m:t>
                    </m:r>
                  </m:oMath>
                </a14:m>
                <a:r>
                  <a:rPr lang="en-US" sz="2900" baseline="30000" dirty="0"/>
                  <a:t>2 </a:t>
                </a:r>
                <a:r>
                  <a:rPr lang="en-US" sz="2900" dirty="0"/>
                  <a:t>is obtained by replacing the parameters by their sample moments.</a:t>
                </a:r>
              </a:p>
            </p:txBody>
          </p:sp>
        </mc:Choice>
        <mc:Fallback xmlns="">
          <p:sp>
            <p:nvSpPr>
              <p:cNvPr id="3" name="Content Placeholder 2">
                <a:extLst>
                  <a:ext uri="{FF2B5EF4-FFF2-40B4-BE49-F238E27FC236}">
                    <a16:creationId xmlns:a16="http://schemas.microsoft.com/office/drawing/2014/main" id="{0C29DFFC-679A-4E7F-8FD0-8237AC8934B5}"/>
                  </a:ext>
                </a:extLst>
              </p:cNvPr>
              <p:cNvSpPr>
                <a:spLocks noGrp="1" noRot="1" noChangeAspect="1" noMove="1" noResize="1" noEditPoints="1" noAdjustHandles="1" noChangeArrowheads="1" noChangeShapeType="1" noTextEdit="1"/>
              </p:cNvSpPr>
              <p:nvPr>
                <p:ph idx="1"/>
              </p:nvPr>
            </p:nvSpPr>
            <p:spPr>
              <a:blipFill>
                <a:blip r:embed="rId2"/>
                <a:stretch>
                  <a:fillRect l="-1556" t="-1389" r="-25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1EE2482-C619-4E2F-B22A-F7D4057B5B61}"/>
              </a:ext>
            </a:extLst>
          </p:cNvPr>
          <p:cNvSpPr>
            <a:spLocks noGrp="1"/>
          </p:cNvSpPr>
          <p:nvPr>
            <p:ph type="sldNum" sz="quarter" idx="12"/>
          </p:nvPr>
        </p:nvSpPr>
        <p:spPr/>
        <p:txBody>
          <a:bodyPr/>
          <a:lstStyle/>
          <a:p>
            <a:fld id="{C76307A9-9C5F-404A-A554-59C60E9C2133}" type="slidenum">
              <a:rPr lang="en-US" smtClean="0"/>
              <a:t>37</a:t>
            </a:fld>
            <a:endParaRPr lang="en-US" dirty="0"/>
          </a:p>
        </p:txBody>
      </p:sp>
    </p:spTree>
    <p:extLst>
      <p:ext uri="{BB962C8B-B14F-4D97-AF65-F5344CB8AC3E}">
        <p14:creationId xmlns:p14="http://schemas.microsoft.com/office/powerpoint/2010/main" val="1993154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A87F-680C-429B-B0F5-93969AE8378E}"/>
              </a:ext>
            </a:extLst>
          </p:cNvPr>
          <p:cNvSpPr>
            <a:spLocks noGrp="1"/>
          </p:cNvSpPr>
          <p:nvPr>
            <p:ph type="title"/>
          </p:nvPr>
        </p:nvSpPr>
        <p:spPr/>
        <p:txBody>
          <a:bodyPr>
            <a:normAutofit fontScale="90000"/>
          </a:bodyPr>
          <a:lstStyle/>
          <a:p>
            <a:r>
              <a:rPr lang="en-US" dirty="0"/>
              <a:t>Population Parameter vs. Estimate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318D5E-D2E2-4ACB-A897-C0E6100734F0}"/>
                  </a:ext>
                </a:extLst>
              </p:cNvPr>
              <p:cNvSpPr>
                <a:spLocks noGrp="1"/>
              </p:cNvSpPr>
              <p:nvPr>
                <p:ph idx="1"/>
              </p:nvPr>
            </p:nvSpPr>
            <p:spPr/>
            <p:txBody>
              <a:bodyPr>
                <a:normAutofit/>
              </a:bodyPr>
              <a:lstStyle/>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r>
                      <a:rPr lang="en-US" i="1">
                        <a:latin typeface="Cambria Math" panose="02040503050406030204" pitchFamily="18" charset="0"/>
                      </a:rPr>
                      <m:t> </m:t>
                    </m:r>
                  </m:oMath>
                </a14:m>
                <a:r>
                  <a:rPr lang="en-US" sz="3600" dirty="0"/>
                  <a:t>=Σ</a:t>
                </a:r>
                <a:r>
                  <a:rPr lang="en-US" dirty="0"/>
                  <a:t> Y</a:t>
                </a:r>
                <a:r>
                  <a:rPr lang="en-US" baseline="-25000" dirty="0"/>
                  <a:t> j</a:t>
                </a:r>
                <a:r>
                  <a:rPr lang="en-US" dirty="0"/>
                  <a:t> </a:t>
                </a:r>
                <a:r>
                  <a:rPr lang="en-US" baseline="-25000" dirty="0"/>
                  <a:t>    </a:t>
                </a:r>
                <a:r>
                  <a:rPr lang="en-US" sz="3600" dirty="0"/>
                  <a:t>/ Σ</a:t>
                </a:r>
                <a:r>
                  <a:rPr lang="en-US" dirty="0"/>
                  <a:t> Z</a:t>
                </a:r>
                <a:r>
                  <a:rPr lang="en-US" baseline="-25000" dirty="0"/>
                  <a:t> j </a:t>
                </a:r>
                <a:r>
                  <a:rPr lang="en-US" dirty="0"/>
                  <a:t>(Summed over sample studies)</a:t>
                </a:r>
              </a:p>
              <a:p>
                <a:r>
                  <a:rPr lang="el-GR" sz="3600" dirty="0"/>
                  <a:t>θ</a:t>
                </a:r>
                <a:r>
                  <a:rPr lang="en-US" sz="3600" dirty="0"/>
                  <a:t>=Σ</a:t>
                </a:r>
                <a:r>
                  <a:rPr lang="en-US" dirty="0"/>
                  <a:t> Y</a:t>
                </a:r>
                <a:r>
                  <a:rPr lang="en-US" baseline="-25000" dirty="0"/>
                  <a:t> j</a:t>
                </a:r>
                <a:r>
                  <a:rPr lang="en-US" dirty="0"/>
                  <a:t> </a:t>
                </a:r>
                <a:r>
                  <a:rPr lang="en-US" sz="3600" dirty="0"/>
                  <a:t>/ Σ</a:t>
                </a:r>
                <a:r>
                  <a:rPr lang="en-US" dirty="0"/>
                  <a:t> Z</a:t>
                </a:r>
                <a:r>
                  <a:rPr lang="en-US" baseline="-25000" dirty="0"/>
                  <a:t> j </a:t>
                </a:r>
                <a:r>
                  <a:rPr lang="en-US" dirty="0"/>
                  <a:t>(Summed over total population)</a:t>
                </a:r>
              </a:p>
              <a:p>
                <a:r>
                  <a:rPr lang="en-US" dirty="0"/>
                  <a:t>Parameter is projected ratio of means</a:t>
                </a:r>
              </a:p>
              <a:p>
                <a:pPr marL="0" indent="0">
                  <a:buNone/>
                </a:pPr>
                <a:r>
                  <a:rPr lang="en-US" dirty="0"/>
                  <a:t>    Natural Inference</a:t>
                </a:r>
              </a:p>
            </p:txBody>
          </p:sp>
        </mc:Choice>
        <mc:Fallback xmlns="">
          <p:sp>
            <p:nvSpPr>
              <p:cNvPr id="3" name="Content Placeholder 2">
                <a:extLst>
                  <a:ext uri="{FF2B5EF4-FFF2-40B4-BE49-F238E27FC236}">
                    <a16:creationId xmlns:a16="http://schemas.microsoft.com/office/drawing/2014/main" id="{F2318D5E-D2E2-4ACB-A897-C0E6100734F0}"/>
                  </a:ext>
                </a:extLst>
              </p:cNvPr>
              <p:cNvSpPr>
                <a:spLocks noGrp="1" noRot="1" noChangeAspect="1" noMove="1" noResize="1" noEditPoints="1" noAdjustHandles="1" noChangeArrowheads="1" noChangeShapeType="1" noTextEdit="1"/>
              </p:cNvSpPr>
              <p:nvPr>
                <p:ph idx="1"/>
              </p:nvPr>
            </p:nvSpPr>
            <p:spPr>
              <a:blipFill>
                <a:blip r:embed="rId2"/>
                <a:stretch>
                  <a:fillRect l="-1704" t="-222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40C2767-828E-485D-88EE-D32BD81DB83E}"/>
              </a:ext>
            </a:extLst>
          </p:cNvPr>
          <p:cNvSpPr>
            <a:spLocks noGrp="1"/>
          </p:cNvSpPr>
          <p:nvPr>
            <p:ph type="sldNum" sz="quarter" idx="12"/>
          </p:nvPr>
        </p:nvSpPr>
        <p:spPr/>
        <p:txBody>
          <a:bodyPr/>
          <a:lstStyle/>
          <a:p>
            <a:fld id="{C76307A9-9C5F-404A-A554-59C60E9C2133}" type="slidenum">
              <a:rPr lang="en-US" smtClean="0"/>
              <a:t>38</a:t>
            </a:fld>
            <a:endParaRPr lang="en-US" dirty="0"/>
          </a:p>
        </p:txBody>
      </p:sp>
    </p:spTree>
    <p:extLst>
      <p:ext uri="{BB962C8B-B14F-4D97-AF65-F5344CB8AC3E}">
        <p14:creationId xmlns:p14="http://schemas.microsoft.com/office/powerpoint/2010/main" val="2844814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2889-BC37-4D7C-93E0-3F7E65B6A987}"/>
              </a:ext>
            </a:extLst>
          </p:cNvPr>
          <p:cNvSpPr>
            <a:spLocks noGrp="1"/>
          </p:cNvSpPr>
          <p:nvPr>
            <p:ph type="title"/>
          </p:nvPr>
        </p:nvSpPr>
        <p:spPr/>
        <p:txBody>
          <a:bodyPr/>
          <a:lstStyle/>
          <a:p>
            <a:r>
              <a:rPr lang="en-US" dirty="0"/>
              <a:t>Honest Assessment</a:t>
            </a:r>
          </a:p>
        </p:txBody>
      </p:sp>
      <p:sp>
        <p:nvSpPr>
          <p:cNvPr id="3" name="Content Placeholder 2">
            <a:extLst>
              <a:ext uri="{FF2B5EF4-FFF2-40B4-BE49-F238E27FC236}">
                <a16:creationId xmlns:a16="http://schemas.microsoft.com/office/drawing/2014/main" id="{F8B8CE47-CE80-4A26-9EA6-252ADF8D32AA}"/>
              </a:ext>
            </a:extLst>
          </p:cNvPr>
          <p:cNvSpPr>
            <a:spLocks noGrp="1"/>
          </p:cNvSpPr>
          <p:nvPr>
            <p:ph idx="1"/>
          </p:nvPr>
        </p:nvSpPr>
        <p:spPr/>
        <p:txBody>
          <a:bodyPr>
            <a:normAutofit/>
          </a:bodyPr>
          <a:lstStyle/>
          <a:p>
            <a:r>
              <a:rPr lang="en-US" sz="2900" dirty="0"/>
              <a:t>Methods that use Effects-at-Random have no idea what they are estimating in the presence of true interaction between study design and outcomes.</a:t>
            </a:r>
          </a:p>
          <a:p>
            <a:r>
              <a:rPr lang="en-US" sz="2900" dirty="0"/>
              <a:t>Studies-at-random have this very easy to understand target parameter.</a:t>
            </a:r>
          </a:p>
        </p:txBody>
      </p:sp>
      <p:sp>
        <p:nvSpPr>
          <p:cNvPr id="4" name="Slide Number Placeholder 3">
            <a:extLst>
              <a:ext uri="{FF2B5EF4-FFF2-40B4-BE49-F238E27FC236}">
                <a16:creationId xmlns:a16="http://schemas.microsoft.com/office/drawing/2014/main" id="{E1EA8574-0E6A-45FE-B576-3437B2530D66}"/>
              </a:ext>
            </a:extLst>
          </p:cNvPr>
          <p:cNvSpPr>
            <a:spLocks noGrp="1"/>
          </p:cNvSpPr>
          <p:nvPr>
            <p:ph type="sldNum" sz="quarter" idx="12"/>
          </p:nvPr>
        </p:nvSpPr>
        <p:spPr/>
        <p:txBody>
          <a:bodyPr/>
          <a:lstStyle/>
          <a:p>
            <a:fld id="{C76307A9-9C5F-404A-A554-59C60E9C2133}" type="slidenum">
              <a:rPr lang="en-US" smtClean="0"/>
              <a:t>39</a:t>
            </a:fld>
            <a:endParaRPr lang="en-US" dirty="0"/>
          </a:p>
        </p:txBody>
      </p:sp>
    </p:spTree>
    <p:extLst>
      <p:ext uri="{BB962C8B-B14F-4D97-AF65-F5344CB8AC3E}">
        <p14:creationId xmlns:p14="http://schemas.microsoft.com/office/powerpoint/2010/main" val="141292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16D9-CE40-40B1-9827-C35FADFA22C6}"/>
              </a:ext>
            </a:extLst>
          </p:cNvPr>
          <p:cNvSpPr>
            <a:spLocks noGrp="1"/>
          </p:cNvSpPr>
          <p:nvPr>
            <p:ph type="title"/>
          </p:nvPr>
        </p:nvSpPr>
        <p:spPr/>
        <p:txBody>
          <a:bodyPr/>
          <a:lstStyle/>
          <a:p>
            <a:r>
              <a:rPr lang="en-US" dirty="0"/>
              <a:t>Two Key Events in MA History</a:t>
            </a:r>
          </a:p>
        </p:txBody>
      </p:sp>
      <p:sp>
        <p:nvSpPr>
          <p:cNvPr id="4" name="Slide Number Placeholder 3">
            <a:extLst>
              <a:ext uri="{FF2B5EF4-FFF2-40B4-BE49-F238E27FC236}">
                <a16:creationId xmlns:a16="http://schemas.microsoft.com/office/drawing/2014/main" id="{B0A67B82-8B38-4BD1-903E-71755F695FCE}"/>
              </a:ext>
            </a:extLst>
          </p:cNvPr>
          <p:cNvSpPr>
            <a:spLocks noGrp="1"/>
          </p:cNvSpPr>
          <p:nvPr>
            <p:ph type="sldNum" sz="quarter" idx="12"/>
          </p:nvPr>
        </p:nvSpPr>
        <p:spPr/>
        <p:txBody>
          <a:bodyPr/>
          <a:lstStyle/>
          <a:p>
            <a:fld id="{C76307A9-9C5F-404A-A554-59C60E9C2133}" type="slidenum">
              <a:rPr lang="en-US" smtClean="0"/>
              <a:t>4</a:t>
            </a:fld>
            <a:endParaRPr lang="en-US" dirty="0"/>
          </a:p>
        </p:txBody>
      </p:sp>
      <p:sp>
        <p:nvSpPr>
          <p:cNvPr id="5" name="Rectangle 1">
            <a:extLst>
              <a:ext uri="{FF2B5EF4-FFF2-40B4-BE49-F238E27FC236}">
                <a16:creationId xmlns:a16="http://schemas.microsoft.com/office/drawing/2014/main" id="{167974F6-CD95-4FD8-B8EA-A36722AB0459}"/>
              </a:ext>
            </a:extLst>
          </p:cNvPr>
          <p:cNvSpPr>
            <a:spLocks noGrp="1" noChangeArrowheads="1"/>
          </p:cNvSpPr>
          <p:nvPr>
            <p:ph idx="1"/>
          </p:nvPr>
        </p:nvSpPr>
        <p:spPr bwMode="auto">
          <a:xfrm>
            <a:off x="457200" y="2421882"/>
            <a:ext cx="866455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chemeClr val="tx1"/>
                </a:solidFill>
                <a:effectLst/>
                <a:latin typeface="Arial" panose="020B0604020202020204" pitchFamily="34" charset="0"/>
              </a:rPr>
              <a:t>Pearson K (1904). </a:t>
            </a:r>
            <a:r>
              <a:rPr kumimoji="0" lang="en-US" altLang="en-US" sz="2400" b="0" i="1" strike="noStrike" cap="none" normalizeH="0" baseline="0" dirty="0">
                <a:ln>
                  <a:noFill/>
                </a:ln>
                <a:effectLst/>
                <a:latin typeface="Arial" panose="020B0604020202020204" pitchFamily="34" charset="0"/>
                <a:hlinkClick r:id="rId2">
                  <a:extLst>
                    <a:ext uri="{A12FA001-AC4F-418D-AE19-62706E023703}">
                      <ahyp:hlinkClr xmlns:ahyp="http://schemas.microsoft.com/office/drawing/2018/hyperlinkcolor" val="tx"/>
                    </a:ext>
                  </a:extLst>
                </a:hlinkClick>
              </a:rPr>
              <a:t>"Report on certain enteric fever inoculation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strike="noStrike" cap="none" normalizeH="0" baseline="0" dirty="0">
                <a:ln>
                  <a:noFill/>
                </a:ln>
                <a:effectLst/>
                <a:latin typeface="Arial" panose="020B0604020202020204" pitchFamily="34" charset="0"/>
                <a:hlinkClick r:id="rId2">
                  <a:extLst>
                    <a:ext uri="{A12FA001-AC4F-418D-AE19-62706E023703}">
                      <ahyp:hlinkClr xmlns:ahyp="http://schemas.microsoft.com/office/drawing/2018/hyperlinkcolor" val="tx"/>
                    </a:ext>
                  </a:extLst>
                </a:hlinkClick>
              </a:rPr>
              <a:t>statistics"</a:t>
            </a:r>
            <a:r>
              <a:rPr kumimoji="0" lang="en-US" altLang="en-US" sz="2400" b="0" i="1" strike="noStrike" cap="none" normalizeH="0" baseline="0" dirty="0">
                <a:ln>
                  <a:noFill/>
                </a:ln>
                <a:effectLst/>
                <a:latin typeface="Arial" panose="020B0604020202020204" pitchFamily="34" charset="0"/>
              </a:rPr>
              <a:t>. </a:t>
            </a:r>
            <a:r>
              <a:rPr kumimoji="0" lang="en-US" altLang="en-US" sz="2400" b="0" i="1" u="none" strike="noStrike" cap="none" normalizeH="0" baseline="0" dirty="0">
                <a:ln>
                  <a:noFill/>
                </a:ln>
                <a:solidFill>
                  <a:schemeClr val="tx1"/>
                </a:solidFill>
                <a:effectLst/>
                <a:latin typeface="Arial" panose="020B0604020202020204" pitchFamily="34" charset="0"/>
              </a:rPr>
              <a:t>BMJ. </a:t>
            </a:r>
            <a:r>
              <a:rPr kumimoji="0" lang="en-US" altLang="en-US" sz="2400" b="1" i="1" u="none" strike="noStrike" cap="none" normalizeH="0" baseline="0" dirty="0">
                <a:ln>
                  <a:noFill/>
                </a:ln>
                <a:solidFill>
                  <a:schemeClr val="tx1"/>
                </a:solidFill>
                <a:effectLst/>
                <a:latin typeface="Arial" panose="020B0604020202020204" pitchFamily="34" charset="0"/>
              </a:rPr>
              <a:t>2</a:t>
            </a:r>
            <a:r>
              <a:rPr kumimoji="0" lang="en-US" altLang="en-US" sz="2400" b="0" i="1" u="none" strike="noStrike" cap="none" normalizeH="0" baseline="0" dirty="0">
                <a:ln>
                  <a:noFill/>
                </a:ln>
                <a:solidFill>
                  <a:schemeClr val="tx1"/>
                </a:solidFill>
                <a:effectLst/>
                <a:latin typeface="Arial" panose="020B0604020202020204" pitchFamily="34" charset="0"/>
              </a:rPr>
              <a:t> (2288): 1243–1246.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strike="noStrike" cap="none" normalizeH="0" baseline="0" dirty="0">
                <a:ln>
                  <a:noFill/>
                </a:ln>
                <a:effectLst/>
                <a:latin typeface="Arial" panose="020B0604020202020204" pitchFamily="34" charset="0"/>
                <a:hlinkClick r:id="rId3" tooltip="Digital object identifier">
                  <a:extLst>
                    <a:ext uri="{A12FA001-AC4F-418D-AE19-62706E023703}">
                      <ahyp:hlinkClr xmlns:ahyp="http://schemas.microsoft.com/office/drawing/2018/hyperlinkcolor" val="tx"/>
                    </a:ext>
                  </a:extLst>
                </a:hlinkClick>
              </a:rPr>
              <a:t>doi</a:t>
            </a:r>
            <a:r>
              <a:rPr kumimoji="0" lang="en-US" altLang="en-US" sz="2400" b="0" i="1" strike="noStrike" cap="none" normalizeH="0" baseline="0" dirty="0">
                <a:ln>
                  <a:noFill/>
                </a:ln>
                <a:effectLst/>
                <a:latin typeface="Arial" panose="020B0604020202020204" pitchFamily="34" charset="0"/>
              </a:rPr>
              <a:t>:</a:t>
            </a:r>
            <a:r>
              <a:rPr kumimoji="0" lang="en-US" altLang="en-US" sz="2400" b="0" i="1" strike="noStrike" cap="none" normalizeH="0" baseline="0" dirty="0">
                <a:ln>
                  <a:noFill/>
                </a:ln>
                <a:effectLst/>
                <a:latin typeface="Arial" panose="020B0604020202020204" pitchFamily="34" charset="0"/>
                <a:hlinkClick r:id="rId4">
                  <a:extLst>
                    <a:ext uri="{A12FA001-AC4F-418D-AE19-62706E023703}">
                      <ahyp:hlinkClr xmlns:ahyp="http://schemas.microsoft.com/office/drawing/2018/hyperlinkcolor" val="tx"/>
                    </a:ext>
                  </a:extLst>
                </a:hlinkClick>
              </a:rPr>
              <a:t>10.1136/bmj.2.2288.1243</a:t>
            </a:r>
            <a:r>
              <a:rPr kumimoji="0" lang="en-US" altLang="en-US" sz="2400" b="0" i="1" strike="noStrike" cap="none" normalizeH="0" baseline="0" dirty="0">
                <a:ln>
                  <a:noFill/>
                </a:ln>
                <a:effectLst/>
                <a:latin typeface="Arial" panose="020B0604020202020204" pitchFamily="34" charset="0"/>
              </a:rPr>
              <a:t>. </a:t>
            </a:r>
            <a:r>
              <a:rPr kumimoji="0" lang="en-US" altLang="en-US" sz="2400" b="0" i="1" strike="noStrike" cap="none" normalizeH="0" baseline="0" dirty="0">
                <a:ln>
                  <a:noFill/>
                </a:ln>
                <a:effectLst/>
                <a:latin typeface="Arial" panose="020B0604020202020204" pitchFamily="34" charset="0"/>
                <a:hlinkClick r:id="rId5" tooltip="PubMed Central">
                  <a:extLst>
                    <a:ext uri="{A12FA001-AC4F-418D-AE19-62706E023703}">
                      <ahyp:hlinkClr xmlns:ahyp="http://schemas.microsoft.com/office/drawing/2018/hyperlinkcolor" val="tx"/>
                    </a:ext>
                  </a:extLst>
                </a:hlinkClick>
              </a:rPr>
              <a:t>PMC</a:t>
            </a:r>
            <a:r>
              <a:rPr kumimoji="0" lang="en-US" altLang="en-US" sz="2400" b="0" i="1" strike="noStrike" cap="none" normalizeH="0" baseline="0" dirty="0">
                <a:ln>
                  <a:noFill/>
                </a:ln>
                <a:effectLst/>
                <a:latin typeface="Arial" panose="020B0604020202020204" pitchFamily="34" charset="0"/>
              </a:rPr>
              <a:t> </a:t>
            </a:r>
            <a:r>
              <a:rPr kumimoji="0" lang="en-US" altLang="en-US" sz="2400" b="0" i="1" strike="noStrike" cap="none" normalizeH="0" baseline="0" dirty="0">
                <a:ln>
                  <a:noFill/>
                </a:ln>
                <a:effectLst/>
                <a:latin typeface="Arial" panose="020B0604020202020204" pitchFamily="34" charset="0"/>
                <a:hlinkClick r:id="rId2">
                  <a:extLst>
                    <a:ext uri="{A12FA001-AC4F-418D-AE19-62706E023703}">
                      <ahyp:hlinkClr xmlns:ahyp="http://schemas.microsoft.com/office/drawing/2018/hyperlinkcolor" val="tx"/>
                    </a:ext>
                  </a:extLst>
                </a:hlinkClick>
              </a:rPr>
              <a:t>2355479</a:t>
            </a:r>
            <a:r>
              <a:rPr kumimoji="0" lang="en-US" altLang="en-US" sz="2400" b="0" i="1" strike="noStrike" cap="none" normalizeH="0" baseline="0" dirty="0">
                <a:ln>
                  <a:noFill/>
                </a:ln>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strike="noStrike" cap="none" normalizeH="0" baseline="0" dirty="0">
                <a:ln>
                  <a:noFill/>
                </a:ln>
                <a:effectLst/>
                <a:latin typeface="Arial" panose="020B0604020202020204" pitchFamily="34" charset="0"/>
                <a:hlinkClick r:id="rId6" tooltip="PubMed Identifier">
                  <a:extLst>
                    <a:ext uri="{A12FA001-AC4F-418D-AE19-62706E023703}">
                      <ahyp:hlinkClr xmlns:ahyp="http://schemas.microsoft.com/office/drawing/2018/hyperlinkcolor" val="tx"/>
                    </a:ext>
                  </a:extLst>
                </a:hlinkClick>
              </a:rPr>
              <a:t>PMID</a:t>
            </a:r>
            <a:r>
              <a:rPr kumimoji="0" lang="en-US" altLang="en-US" sz="2400" b="0" i="1" strike="noStrike" cap="none" normalizeH="0" baseline="0" dirty="0">
                <a:ln>
                  <a:noFill/>
                </a:ln>
                <a:effectLst/>
                <a:latin typeface="Arial" panose="020B0604020202020204" pitchFamily="34" charset="0"/>
              </a:rPr>
              <a:t> </a:t>
            </a:r>
            <a:r>
              <a:rPr kumimoji="0" lang="en-US" altLang="en-US" sz="2400" b="0" i="1" strike="noStrike" cap="none" normalizeH="0" baseline="0" dirty="0">
                <a:ln>
                  <a:noFill/>
                </a:ln>
                <a:effectLst/>
                <a:latin typeface="Arial" panose="020B0604020202020204" pitchFamily="34" charset="0"/>
                <a:hlinkClick r:id="rId7">
                  <a:extLst>
                    <a:ext uri="{A12FA001-AC4F-418D-AE19-62706E023703}">
                      <ahyp:hlinkClr xmlns:ahyp="http://schemas.microsoft.com/office/drawing/2018/hyperlinkcolor" val="tx"/>
                    </a:ext>
                  </a:extLst>
                </a:hlinkClick>
              </a:rPr>
              <a:t>20761760</a:t>
            </a:r>
            <a:r>
              <a:rPr kumimoji="0" lang="en-US" altLang="en-US" sz="2400" b="0" i="1" strike="noStrike" cap="none" normalizeH="0" baseline="0" dirty="0">
                <a:ln>
                  <a:noFill/>
                </a:ln>
                <a:effectLst/>
                <a:latin typeface="Arial" panose="020B0604020202020204" pitchFamily="34" charset="0"/>
              </a:rPr>
              <a:t>.</a:t>
            </a:r>
            <a:r>
              <a:rPr kumimoji="0" lang="en-US" altLang="en-US" sz="2400" b="0" i="0" strike="noStrike" cap="none" normalizeH="0" baseline="0" dirty="0">
                <a:ln>
                  <a:noFill/>
                </a:ln>
                <a:effectLst/>
                <a:latin typeface="Arial" panose="020B0604020202020204" pitchFamily="34" charset="0"/>
              </a:rPr>
              <a:t> </a:t>
            </a:r>
            <a:r>
              <a:rPr kumimoji="0" lang="en-US" altLang="en-US" sz="2400" b="0" i="0"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(First </a:t>
            </a:r>
            <a:r>
              <a:rPr kumimoji="0" lang="en-US" altLang="en-US" sz="2400" b="0" i="0" u="sng" strike="noStrike" cap="none" normalizeH="0" baseline="0" dirty="0">
                <a:ln>
                  <a:noFill/>
                </a:ln>
                <a:solidFill>
                  <a:schemeClr val="tx1"/>
                </a:solidFill>
                <a:effectLst/>
                <a:latin typeface="Arial" panose="020B0604020202020204" pitchFamily="34" charset="0"/>
              </a:rPr>
              <a:t>known</a:t>
            </a:r>
            <a:r>
              <a:rPr kumimoji="0" lang="en-US" altLang="en-US" sz="2400" b="0" i="0" u="none" strike="noStrike" cap="none" normalizeH="0" baseline="0" dirty="0">
                <a:ln>
                  <a:noFill/>
                </a:ln>
                <a:solidFill>
                  <a:schemeClr val="tx1"/>
                </a:solidFill>
                <a:effectLst/>
                <a:latin typeface="Arial" panose="020B0604020202020204" pitchFamily="34" charset="0"/>
              </a:rPr>
              <a:t> medical meta-analysis)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spcBef>
                <a:spcPct val="0"/>
              </a:spcBef>
              <a:spcAft>
                <a:spcPct val="0"/>
              </a:spcAft>
              <a:buClrTx/>
              <a:buSzTx/>
              <a:buNone/>
            </a:pPr>
            <a:r>
              <a:rPr lang="en-US" sz="2400" i="1" dirty="0"/>
              <a:t>Glass G. V (1976). "Primary, secondary, and meta-analysis </a:t>
            </a:r>
          </a:p>
          <a:p>
            <a:pPr marL="0" lvl="0" indent="0" eaLnBrk="0" fontAlgn="base" hangingPunct="0">
              <a:spcBef>
                <a:spcPct val="0"/>
              </a:spcBef>
              <a:spcAft>
                <a:spcPct val="0"/>
              </a:spcAft>
              <a:buClrTx/>
              <a:buSzTx/>
              <a:buNone/>
            </a:pPr>
            <a:r>
              <a:rPr lang="en-US" sz="2400" i="1" dirty="0"/>
              <a:t>of research".  Educational Researcher. </a:t>
            </a:r>
            <a:r>
              <a:rPr lang="en-US" sz="2400" b="1" i="1" dirty="0"/>
              <a:t>5</a:t>
            </a:r>
            <a:r>
              <a:rPr lang="en-US" sz="2400" i="1" dirty="0"/>
              <a:t> (10): 3–8.  )</a:t>
            </a:r>
            <a:r>
              <a:rPr lang="en-US" sz="2400" dirty="0"/>
              <a:t>Founded </a:t>
            </a:r>
          </a:p>
          <a:p>
            <a:pPr marL="0" lvl="0" indent="0" eaLnBrk="0" fontAlgn="base" hangingPunct="0">
              <a:spcBef>
                <a:spcPct val="0"/>
              </a:spcBef>
              <a:spcAft>
                <a:spcPct val="0"/>
              </a:spcAft>
              <a:buClrTx/>
              <a:buSzTx/>
              <a:buNone/>
            </a:pPr>
            <a:r>
              <a:rPr lang="en-US" sz="2400" u="sng" dirty="0"/>
              <a:t>name </a:t>
            </a:r>
            <a:r>
              <a:rPr lang="en-US" sz="2400" dirty="0"/>
              <a:t>of field for MA</a:t>
            </a:r>
            <a:endParaRPr kumimoji="0" lang="en-US" altLang="en-US" sz="2400" b="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1245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2DF0-F35D-4DF4-BB52-950F5BF9A2CA}"/>
              </a:ext>
            </a:extLst>
          </p:cNvPr>
          <p:cNvSpPr>
            <a:spLocks noGrp="1"/>
          </p:cNvSpPr>
          <p:nvPr>
            <p:ph type="title"/>
          </p:nvPr>
        </p:nvSpPr>
        <p:spPr/>
        <p:txBody>
          <a:bodyPr/>
          <a:lstStyle/>
          <a:p>
            <a:r>
              <a:rPr lang="en-US" dirty="0"/>
              <a:t>Five application scenarios</a:t>
            </a:r>
          </a:p>
        </p:txBody>
      </p:sp>
      <p:sp>
        <p:nvSpPr>
          <p:cNvPr id="3" name="Content Placeholder 2">
            <a:extLst>
              <a:ext uri="{FF2B5EF4-FFF2-40B4-BE49-F238E27FC236}">
                <a16:creationId xmlns:a16="http://schemas.microsoft.com/office/drawing/2014/main" id="{2D6B0B67-57DC-4AC7-8C98-6C034CEE2712}"/>
              </a:ext>
            </a:extLst>
          </p:cNvPr>
          <p:cNvSpPr>
            <a:spLocks noGrp="1"/>
          </p:cNvSpPr>
          <p:nvPr>
            <p:ph idx="1"/>
          </p:nvPr>
        </p:nvSpPr>
        <p:spPr/>
        <p:txBody>
          <a:bodyPr>
            <a:normAutofit/>
          </a:bodyPr>
          <a:lstStyle/>
          <a:p>
            <a:r>
              <a:rPr lang="en-US" sz="3000" dirty="0"/>
              <a:t>1. Estimating a single mean or proportion</a:t>
            </a:r>
          </a:p>
          <a:p>
            <a:r>
              <a:rPr lang="en-US" sz="3000" dirty="0"/>
              <a:t>2. Estimating global difference in means or proportion from randomized trials</a:t>
            </a:r>
          </a:p>
          <a:p>
            <a:r>
              <a:rPr lang="en-US" sz="3000" dirty="0"/>
              <a:t>3. Estimating global relative risk from randomized trials</a:t>
            </a:r>
          </a:p>
          <a:p>
            <a:r>
              <a:rPr lang="en-US" sz="3000" dirty="0"/>
              <a:t>4. Estimating global hazard ratios from randomized clinical trials</a:t>
            </a:r>
          </a:p>
          <a:p>
            <a:r>
              <a:rPr lang="en-US" sz="3000" dirty="0"/>
              <a:t>5. Repeated measures Bland-Altman studies</a:t>
            </a:r>
          </a:p>
        </p:txBody>
      </p:sp>
      <p:sp>
        <p:nvSpPr>
          <p:cNvPr id="4" name="Slide Number Placeholder 3">
            <a:extLst>
              <a:ext uri="{FF2B5EF4-FFF2-40B4-BE49-F238E27FC236}">
                <a16:creationId xmlns:a16="http://schemas.microsoft.com/office/drawing/2014/main" id="{F9E51CAC-7B1D-4AAD-9D0E-C357D924D1CA}"/>
              </a:ext>
            </a:extLst>
          </p:cNvPr>
          <p:cNvSpPr>
            <a:spLocks noGrp="1"/>
          </p:cNvSpPr>
          <p:nvPr>
            <p:ph type="sldNum" sz="quarter" idx="12"/>
          </p:nvPr>
        </p:nvSpPr>
        <p:spPr/>
        <p:txBody>
          <a:bodyPr/>
          <a:lstStyle/>
          <a:p>
            <a:fld id="{C76307A9-9C5F-404A-A554-59C60E9C2133}" type="slidenum">
              <a:rPr lang="en-US" smtClean="0"/>
              <a:t>40</a:t>
            </a:fld>
            <a:endParaRPr lang="en-US" dirty="0"/>
          </a:p>
        </p:txBody>
      </p:sp>
    </p:spTree>
    <p:extLst>
      <p:ext uri="{BB962C8B-B14F-4D97-AF65-F5344CB8AC3E}">
        <p14:creationId xmlns:p14="http://schemas.microsoft.com/office/powerpoint/2010/main" val="26278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3CE4-93D6-4698-86D4-896BCB42C2EB}"/>
              </a:ext>
            </a:extLst>
          </p:cNvPr>
          <p:cNvSpPr>
            <a:spLocks noGrp="1"/>
          </p:cNvSpPr>
          <p:nvPr>
            <p:ph type="title"/>
          </p:nvPr>
        </p:nvSpPr>
        <p:spPr/>
        <p:txBody>
          <a:bodyPr>
            <a:normAutofit fontScale="90000"/>
          </a:bodyPr>
          <a:lstStyle/>
          <a:p>
            <a:r>
              <a:rPr lang="en-US" dirty="0"/>
              <a:t>Application 1 (of 5):  Overall Mean or Proportion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D64EA1-986D-42FC-8A82-7B6A7E14BB4D}"/>
                  </a:ext>
                </a:extLst>
              </p:cNvPr>
              <p:cNvSpPr>
                <a:spLocks noGrp="1"/>
              </p:cNvSpPr>
              <p:nvPr>
                <p:ph idx="1"/>
              </p:nvPr>
            </p:nvSpPr>
            <p:spPr>
              <a:xfrm>
                <a:off x="457200" y="1871502"/>
                <a:ext cx="8229600" cy="4389120"/>
              </a:xfrm>
            </p:spPr>
            <p:txBody>
              <a:bodyPr/>
              <a:lstStyle/>
              <a:p>
                <a:pPr marL="0" indent="0">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r>
                      <a:rPr lang="en-US" i="1">
                        <a:latin typeface="Cambria Math" panose="02040503050406030204" pitchFamily="18" charset="0"/>
                      </a:rPr>
                      <m:t> </m:t>
                    </m:r>
                  </m:oMath>
                </a14:m>
                <a:r>
                  <a:rPr lang="en-US" sz="3600" dirty="0"/>
                  <a:t>=Σ</a:t>
                </a:r>
                <a:r>
                  <a:rPr lang="en-US" dirty="0"/>
                  <a:t> N</a:t>
                </a:r>
                <a:r>
                  <a:rPr lang="en-US" baseline="-25000" dirty="0"/>
                  <a:t> j</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oMath>
                </a14:m>
                <a:r>
                  <a:rPr lang="en-US" baseline="-25000" dirty="0"/>
                  <a:t>j    </a:t>
                </a:r>
                <a:r>
                  <a:rPr lang="en-US" sz="3600" dirty="0"/>
                  <a:t>/ Σ</a:t>
                </a:r>
                <a:r>
                  <a:rPr lang="en-US" dirty="0"/>
                  <a:t> N</a:t>
                </a:r>
                <a:r>
                  <a:rPr lang="en-US" baseline="-25000" dirty="0"/>
                  <a:t> j</a:t>
                </a:r>
                <a:r>
                  <a:rPr lang="en-US" dirty="0"/>
                  <a:t>      </a:t>
                </a:r>
              </a:p>
              <a:p>
                <a:pPr marL="0" indent="0">
                  <a:buNone/>
                </a:pPr>
                <a:endParaRPr lang="en-US" dirty="0"/>
              </a:p>
              <a:p>
                <a:pPr marL="0" indent="0">
                  <a:buNone/>
                </a:pPr>
                <a:r>
                  <a:rPr lang="en-US" sz="2900" dirty="0"/>
                  <a:t>Numerator Y</a:t>
                </a:r>
                <a:r>
                  <a:rPr lang="en-US" sz="2900" baseline="-25000" dirty="0"/>
                  <a:t>j </a:t>
                </a:r>
                <a:r>
                  <a:rPr lang="en-US" sz="2900" dirty="0"/>
                  <a:t>= N</a:t>
                </a:r>
                <a:r>
                  <a:rPr lang="en-US" sz="2900" baseline="-25000" dirty="0"/>
                  <a:t> j</a:t>
                </a: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a:t>
                </a:r>
                <a:r>
                  <a:rPr lang="en-US" sz="2900" dirty="0"/>
                  <a:t>                   </a:t>
                </a:r>
              </a:p>
              <a:p>
                <a:pPr marL="0" indent="0">
                  <a:buNone/>
                </a:pP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a:t>
                </a:r>
                <a:r>
                  <a:rPr lang="en-US" sz="2900" dirty="0"/>
                  <a:t> is the study j mean of proportion</a:t>
                </a:r>
              </a:p>
              <a:p>
                <a:pPr marL="0" indent="0">
                  <a:buNone/>
                </a:pPr>
                <a:r>
                  <a:rPr lang="en-US" sz="2900" dirty="0"/>
                  <a:t> N</a:t>
                </a:r>
                <a:r>
                  <a:rPr lang="en-US" sz="2900" baseline="-25000" dirty="0"/>
                  <a:t> j</a:t>
                </a:r>
                <a:r>
                  <a:rPr lang="en-US" sz="2900" dirty="0"/>
                  <a:t> is the study j sample size</a:t>
                </a:r>
              </a:p>
              <a:p>
                <a:pPr marL="0" indent="0">
                  <a:buNone/>
                </a:pPr>
                <a:r>
                  <a:rPr lang="en-US" sz="2900" dirty="0"/>
                  <a:t>Denominator Z</a:t>
                </a:r>
                <a:r>
                  <a:rPr lang="en-US" sz="2900" baseline="-25000" dirty="0"/>
                  <a:t>j </a:t>
                </a:r>
                <a:r>
                  <a:rPr lang="en-US" sz="2900" dirty="0"/>
                  <a:t>= N</a:t>
                </a:r>
                <a:r>
                  <a:rPr lang="en-US" sz="2900" baseline="-25000" dirty="0"/>
                  <a:t> j</a:t>
                </a:r>
                <a:r>
                  <a:rPr lang="en-US" sz="2900" dirty="0"/>
                  <a:t>                    </a:t>
                </a:r>
              </a:p>
              <a:p>
                <a:pPr marL="0" indent="0">
                  <a:buNone/>
                </a:pPr>
                <a:r>
                  <a:rPr lang="en-US" sz="2900" dirty="0"/>
                  <a:t>If non-Negative, prefer logs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FD64EA1-986D-42FC-8A82-7B6A7E14BB4D}"/>
                  </a:ext>
                </a:extLst>
              </p:cNvPr>
              <p:cNvSpPr>
                <a:spLocks noGrp="1" noRot="1" noChangeAspect="1" noMove="1" noResize="1" noEditPoints="1" noAdjustHandles="1" noChangeArrowheads="1" noChangeShapeType="1" noTextEdit="1"/>
              </p:cNvSpPr>
              <p:nvPr>
                <p:ph idx="1"/>
              </p:nvPr>
            </p:nvSpPr>
            <p:spPr>
              <a:xfrm>
                <a:off x="457200" y="1871502"/>
                <a:ext cx="8229600" cy="4389120"/>
              </a:xfrm>
              <a:blipFill>
                <a:blip r:embed="rId2"/>
                <a:stretch>
                  <a:fillRect l="-1556" t="-20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FE35457-04CC-4AF8-AAA4-79955D67ADA5}"/>
              </a:ext>
            </a:extLst>
          </p:cNvPr>
          <p:cNvSpPr>
            <a:spLocks noGrp="1"/>
          </p:cNvSpPr>
          <p:nvPr>
            <p:ph type="sldNum" sz="quarter" idx="12"/>
          </p:nvPr>
        </p:nvSpPr>
        <p:spPr/>
        <p:txBody>
          <a:bodyPr/>
          <a:lstStyle/>
          <a:p>
            <a:fld id="{C76307A9-9C5F-404A-A554-59C60E9C2133}" type="slidenum">
              <a:rPr lang="en-US" smtClean="0"/>
              <a:t>41</a:t>
            </a:fld>
            <a:endParaRPr lang="en-US" dirty="0"/>
          </a:p>
        </p:txBody>
      </p:sp>
    </p:spTree>
    <p:extLst>
      <p:ext uri="{BB962C8B-B14F-4D97-AF65-F5344CB8AC3E}">
        <p14:creationId xmlns:p14="http://schemas.microsoft.com/office/powerpoint/2010/main" val="98064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078F-A26A-4FA1-AD30-8698465B92FF}"/>
              </a:ext>
            </a:extLst>
          </p:cNvPr>
          <p:cNvSpPr>
            <a:spLocks noGrp="1"/>
          </p:cNvSpPr>
          <p:nvPr>
            <p:ph type="title"/>
          </p:nvPr>
        </p:nvSpPr>
        <p:spPr/>
        <p:txBody>
          <a:bodyPr>
            <a:normAutofit fontScale="90000"/>
          </a:bodyPr>
          <a:lstStyle/>
          <a:p>
            <a:r>
              <a:rPr lang="en-US" dirty="0"/>
              <a:t>Targeted Parameter: Overall Mean or Proportion</a:t>
            </a:r>
          </a:p>
        </p:txBody>
      </p:sp>
      <p:sp>
        <p:nvSpPr>
          <p:cNvPr id="3" name="Content Placeholder 2">
            <a:extLst>
              <a:ext uri="{FF2B5EF4-FFF2-40B4-BE49-F238E27FC236}">
                <a16:creationId xmlns:a16="http://schemas.microsoft.com/office/drawing/2014/main" id="{4D30663E-2A2A-42FC-9CD8-A5807BDE1A49}"/>
              </a:ext>
            </a:extLst>
          </p:cNvPr>
          <p:cNvSpPr>
            <a:spLocks noGrp="1"/>
          </p:cNvSpPr>
          <p:nvPr>
            <p:ph idx="1"/>
          </p:nvPr>
        </p:nvSpPr>
        <p:spPr/>
        <p:txBody>
          <a:bodyPr>
            <a:normAutofit/>
          </a:bodyPr>
          <a:lstStyle/>
          <a:p>
            <a:r>
              <a:rPr lang="en-US" sz="3200" dirty="0"/>
              <a:t>We are trying to estimate the mean or proportion for all patients in the Urn of Studies.</a:t>
            </a:r>
          </a:p>
        </p:txBody>
      </p:sp>
      <p:sp>
        <p:nvSpPr>
          <p:cNvPr id="4" name="Slide Number Placeholder 3">
            <a:extLst>
              <a:ext uri="{FF2B5EF4-FFF2-40B4-BE49-F238E27FC236}">
                <a16:creationId xmlns:a16="http://schemas.microsoft.com/office/drawing/2014/main" id="{7915BE21-50CE-48CA-9F1B-D8CC83D8E033}"/>
              </a:ext>
            </a:extLst>
          </p:cNvPr>
          <p:cNvSpPr>
            <a:spLocks noGrp="1"/>
          </p:cNvSpPr>
          <p:nvPr>
            <p:ph type="sldNum" sz="quarter" idx="12"/>
          </p:nvPr>
        </p:nvSpPr>
        <p:spPr/>
        <p:txBody>
          <a:bodyPr/>
          <a:lstStyle/>
          <a:p>
            <a:fld id="{C76307A9-9C5F-404A-A554-59C60E9C2133}" type="slidenum">
              <a:rPr lang="en-US" smtClean="0"/>
              <a:t>42</a:t>
            </a:fld>
            <a:endParaRPr lang="en-US" dirty="0"/>
          </a:p>
        </p:txBody>
      </p:sp>
    </p:spTree>
    <p:extLst>
      <p:ext uri="{BB962C8B-B14F-4D97-AF65-F5344CB8AC3E}">
        <p14:creationId xmlns:p14="http://schemas.microsoft.com/office/powerpoint/2010/main" val="2132960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B45D-16AC-433B-A828-7973F1ABEFE0}"/>
              </a:ext>
            </a:extLst>
          </p:cNvPr>
          <p:cNvSpPr>
            <a:spLocks noGrp="1"/>
          </p:cNvSpPr>
          <p:nvPr>
            <p:ph type="title"/>
          </p:nvPr>
        </p:nvSpPr>
        <p:spPr/>
        <p:txBody>
          <a:bodyPr>
            <a:normAutofit fontScale="90000"/>
          </a:bodyPr>
          <a:lstStyle/>
          <a:p>
            <a:r>
              <a:rPr lang="en-US" dirty="0"/>
              <a:t>Application 2: Clinical Trials, difference in Means or Proportions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788A65-10BF-49CF-BFF5-A8954A0CE508}"/>
                  </a:ext>
                </a:extLst>
              </p:cNvPr>
              <p:cNvSpPr>
                <a:spLocks noGrp="1"/>
              </p:cNvSpPr>
              <p:nvPr>
                <p:ph idx="1"/>
              </p:nvPr>
            </p:nvSpPr>
            <p:spPr/>
            <p:txBody>
              <a:bodyPr>
                <a:noAutofit/>
              </a:bodyPr>
              <a:lstStyle/>
              <a:p>
                <a:pPr marL="0" indent="0">
                  <a:buNone/>
                </a:pP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r>
                      <a:rPr lang="en-US" sz="2900" i="1">
                        <a:latin typeface="Cambria Math" panose="02040503050406030204" pitchFamily="18" charset="0"/>
                      </a:rPr>
                      <m:t> </m:t>
                    </m:r>
                  </m:oMath>
                </a14:m>
                <a:r>
                  <a:rPr lang="en-US" sz="2900" dirty="0"/>
                  <a:t>=Σ N</a:t>
                </a:r>
                <a:r>
                  <a:rPr lang="en-US" sz="2900" baseline="-25000" dirty="0"/>
                  <a:t> j</a:t>
                </a: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    </a:t>
                </a:r>
                <a:r>
                  <a:rPr lang="en-US" sz="2900" dirty="0"/>
                  <a:t>/ Σ N</a:t>
                </a:r>
                <a:r>
                  <a:rPr lang="en-US" sz="2900" baseline="-25000" dirty="0"/>
                  <a:t> j</a:t>
                </a:r>
                <a:r>
                  <a:rPr lang="en-US" sz="2900" dirty="0"/>
                  <a:t>      .</a:t>
                </a:r>
              </a:p>
              <a:p>
                <a:pPr marL="0" indent="0">
                  <a:buNone/>
                </a:pPr>
                <a:r>
                  <a:rPr lang="en-US" sz="2900" dirty="0"/>
                  <a:t>Numerator Y</a:t>
                </a:r>
                <a:r>
                  <a:rPr lang="en-US" sz="2900" baseline="-25000" dirty="0"/>
                  <a:t>j </a:t>
                </a:r>
                <a:r>
                  <a:rPr lang="en-US" sz="2900" dirty="0"/>
                  <a:t>= N</a:t>
                </a:r>
                <a:r>
                  <a:rPr lang="en-US" sz="2900" baseline="-25000" dirty="0"/>
                  <a:t> j</a:t>
                </a: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a:t>
                </a:r>
                <a:r>
                  <a:rPr lang="en-US" sz="2900" dirty="0"/>
                  <a:t>                   .</a:t>
                </a:r>
              </a:p>
              <a:p>
                <a:pPr marL="0" indent="0">
                  <a:buNone/>
                </a:pPr>
                <a:r>
                  <a:rPr lang="en-US" sz="2900"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a:t>
                </a:r>
                <a:r>
                  <a:rPr lang="en-US" sz="2900" dirty="0"/>
                  <a:t> is the study difference in means or proportions (Treatment #2 minus Treatment #1)</a:t>
                </a:r>
              </a:p>
              <a:p>
                <a:pPr marL="0" indent="0">
                  <a:buNone/>
                </a:pPr>
                <a:r>
                  <a:rPr lang="en-US" sz="2900" dirty="0"/>
                  <a:t> N</a:t>
                </a:r>
                <a:r>
                  <a:rPr lang="en-US" sz="2900" baseline="-25000" dirty="0"/>
                  <a:t> j</a:t>
                </a:r>
                <a:r>
                  <a:rPr lang="en-US" sz="2900" dirty="0"/>
                  <a:t> is the combined study j sample size</a:t>
                </a:r>
              </a:p>
              <a:p>
                <a:pPr marL="0" indent="0">
                  <a:buNone/>
                </a:pPr>
                <a:r>
                  <a:rPr lang="en-US" sz="2900" dirty="0"/>
                  <a:t>Denominator Z</a:t>
                </a:r>
                <a:r>
                  <a:rPr lang="en-US" sz="2900" baseline="-25000" dirty="0"/>
                  <a:t>j </a:t>
                </a:r>
                <a:r>
                  <a:rPr lang="en-US" sz="2900" dirty="0"/>
                  <a:t>= N</a:t>
                </a:r>
                <a:r>
                  <a:rPr lang="en-US" sz="2900" baseline="-25000" dirty="0"/>
                  <a:t> j  </a:t>
                </a:r>
              </a:p>
              <a:p>
                <a:pPr marL="0" indent="0">
                  <a:buNone/>
                </a:pPr>
                <a:r>
                  <a:rPr lang="en-US" sz="2900" dirty="0"/>
                  <a:t>Cannot use Logs: Numerator can be </a:t>
                </a:r>
                <a:r>
                  <a:rPr lang="en-US" sz="3600" dirty="0"/>
                  <a:t>negative</a:t>
                </a:r>
              </a:p>
            </p:txBody>
          </p:sp>
        </mc:Choice>
        <mc:Fallback xmlns="">
          <p:sp>
            <p:nvSpPr>
              <p:cNvPr id="3" name="Content Placeholder 2">
                <a:extLst>
                  <a:ext uri="{FF2B5EF4-FFF2-40B4-BE49-F238E27FC236}">
                    <a16:creationId xmlns:a16="http://schemas.microsoft.com/office/drawing/2014/main" id="{3C788A65-10BF-49CF-BFF5-A8954A0CE508}"/>
                  </a:ext>
                </a:extLst>
              </p:cNvPr>
              <p:cNvSpPr>
                <a:spLocks noGrp="1" noRot="1" noChangeAspect="1" noMove="1" noResize="1" noEditPoints="1" noAdjustHandles="1" noChangeArrowheads="1" noChangeShapeType="1" noTextEdit="1"/>
              </p:cNvSpPr>
              <p:nvPr>
                <p:ph idx="1"/>
              </p:nvPr>
            </p:nvSpPr>
            <p:spPr>
              <a:blipFill>
                <a:blip r:embed="rId2"/>
                <a:stretch>
                  <a:fillRect l="-1556" t="-9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82ACE06-A0BB-4F76-AE94-EB24E71C823A}"/>
              </a:ext>
            </a:extLst>
          </p:cNvPr>
          <p:cNvSpPr>
            <a:spLocks noGrp="1"/>
          </p:cNvSpPr>
          <p:nvPr>
            <p:ph type="sldNum" sz="quarter" idx="12"/>
          </p:nvPr>
        </p:nvSpPr>
        <p:spPr/>
        <p:txBody>
          <a:bodyPr/>
          <a:lstStyle/>
          <a:p>
            <a:fld id="{C76307A9-9C5F-404A-A554-59C60E9C2133}" type="slidenum">
              <a:rPr lang="en-US" smtClean="0"/>
              <a:t>43</a:t>
            </a:fld>
            <a:endParaRPr lang="en-US" dirty="0"/>
          </a:p>
        </p:txBody>
      </p:sp>
    </p:spTree>
    <p:extLst>
      <p:ext uri="{BB962C8B-B14F-4D97-AF65-F5344CB8AC3E}">
        <p14:creationId xmlns:p14="http://schemas.microsoft.com/office/powerpoint/2010/main" val="2897577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6F01-1B7F-44A1-B788-B3B6A1EB7FC6}"/>
              </a:ext>
            </a:extLst>
          </p:cNvPr>
          <p:cNvSpPr>
            <a:spLocks noGrp="1"/>
          </p:cNvSpPr>
          <p:nvPr>
            <p:ph type="title"/>
          </p:nvPr>
        </p:nvSpPr>
        <p:spPr/>
        <p:txBody>
          <a:bodyPr>
            <a:normAutofit fontScale="90000"/>
          </a:bodyPr>
          <a:lstStyle/>
          <a:p>
            <a:r>
              <a:rPr lang="en-US" dirty="0"/>
              <a:t>Difference in Means or Proportions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4C7ACA-57A0-4771-A3CC-7DB938855F70}"/>
                  </a:ext>
                </a:extLst>
              </p:cNvPr>
              <p:cNvSpPr>
                <a:spLocks noGrp="1"/>
              </p:cNvSpPr>
              <p:nvPr>
                <p:ph idx="1"/>
              </p:nvPr>
            </p:nvSpPr>
            <p:spPr/>
            <p:txBody>
              <a:bodyPr/>
              <a:lstStyle/>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r>
                      <m:rPr>
                        <m:nor/>
                      </m:rPr>
                      <a:rPr lang="en-US" sz="3600" dirty="0"/>
                      <m:t>=</m:t>
                    </m:r>
                    <m:r>
                      <m:rPr>
                        <m:nor/>
                      </m:rPr>
                      <a:rPr lang="en-US" sz="3600" dirty="0"/>
                      <m:t>Σ</m:t>
                    </m:r>
                    <m:r>
                      <m:rPr>
                        <m:nor/>
                      </m:rPr>
                      <a:rPr lang="en-US" dirty="0"/>
                      <m:t> </m:t>
                    </m:r>
                    <m:r>
                      <m:rPr>
                        <m:nor/>
                      </m:rPr>
                      <a:rPr lang="en-US" dirty="0"/>
                      <m:t>N</m:t>
                    </m:r>
                    <m:r>
                      <m:rPr>
                        <m:nor/>
                      </m:rPr>
                      <a:rPr lang="en-US" baseline="-25000" dirty="0"/>
                      <m:t> </m:t>
                    </m:r>
                    <m:r>
                      <m:rPr>
                        <m:nor/>
                      </m:rPr>
                      <a:rPr lang="en-US" baseline="-25000" dirty="0"/>
                      <m:t>j</m:t>
                    </m:r>
                    <m:r>
                      <m:rPr>
                        <m:nor/>
                      </m:rPr>
                      <a:rPr lang="en-US" dirty="0"/>
                      <m:t> </m:t>
                    </m:r>
                    <m:acc>
                      <m:accPr>
                        <m:chr m:val="̂"/>
                        <m:ctrlPr>
                          <a:rPr lang="en-US" i="1">
                            <a:latin typeface="Cambria Math" panose="02040503050406030204" pitchFamily="18" charset="0"/>
                          </a:rPr>
                        </m:ctrlPr>
                      </m:accPr>
                      <m:e>
                        <m:r>
                          <a:rPr lang="en-US" i="1">
                            <a:latin typeface="Cambria Math" panose="02040503050406030204" pitchFamily="18" charset="0"/>
                          </a:rPr>
                          <m:t>𝜃</m:t>
                        </m:r>
                      </m:e>
                    </m:acc>
                    <m:r>
                      <m:rPr>
                        <m:nor/>
                      </m:rPr>
                      <a:rPr lang="en-US" baseline="-25000" dirty="0"/>
                      <m:t>j</m:t>
                    </m:r>
                    <m:r>
                      <m:rPr>
                        <m:nor/>
                      </m:rPr>
                      <a:rPr lang="en-US" baseline="-25000" dirty="0"/>
                      <m:t>    </m:t>
                    </m:r>
                    <m:r>
                      <m:rPr>
                        <m:nor/>
                      </m:rPr>
                      <a:rPr lang="en-US" sz="3600" dirty="0"/>
                      <m:t>/ </m:t>
                    </m:r>
                    <m:r>
                      <m:rPr>
                        <m:nor/>
                      </m:rPr>
                      <a:rPr lang="en-US" sz="3600" dirty="0"/>
                      <m:t>Σ</m:t>
                    </m:r>
                    <m:r>
                      <m:rPr>
                        <m:nor/>
                      </m:rPr>
                      <a:rPr lang="en-US" dirty="0"/>
                      <m:t> </m:t>
                    </m:r>
                    <m:r>
                      <m:rPr>
                        <m:nor/>
                      </m:rPr>
                      <a:rPr lang="en-US" dirty="0"/>
                      <m:t>N</m:t>
                    </m:r>
                    <m:r>
                      <m:rPr>
                        <m:nor/>
                      </m:rPr>
                      <a:rPr lang="en-US" baseline="-25000" dirty="0"/>
                      <m:t> </m:t>
                    </m:r>
                    <m:r>
                      <m:rPr>
                        <m:nor/>
                      </m:rPr>
                      <a:rPr lang="en-US" baseline="-25000" dirty="0"/>
                      <m:t>j</m:t>
                    </m:r>
                  </m:oMath>
                </a14:m>
                <a:endParaRPr lang="en-US" baseline="-25000" dirty="0"/>
              </a:p>
              <a:p>
                <a:r>
                  <a:rPr lang="en-US" sz="4400" dirty="0"/>
                  <a:t>=[Σ</a:t>
                </a:r>
                <a:r>
                  <a:rPr lang="en-US" sz="3600" dirty="0"/>
                  <a:t> N</a:t>
                </a:r>
                <a:r>
                  <a:rPr lang="en-US" sz="3600" baseline="-25000" dirty="0"/>
                  <a:t> j</a:t>
                </a:r>
                <a:r>
                  <a:rPr lang="en-US" sz="3600" dirty="0"/>
                  <a:t> </a:t>
                </a:r>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panose="02040503050406030204" pitchFamily="18" charset="0"/>
                          </a:rPr>
                          <m:t>𝜃</m:t>
                        </m:r>
                      </m:e>
                    </m:acc>
                  </m:oMath>
                </a14:m>
                <a:r>
                  <a:rPr lang="en-US" sz="3600" baseline="-25000" dirty="0"/>
                  <a:t>j2   </a:t>
                </a:r>
                <a:r>
                  <a:rPr lang="en-US" sz="4400" dirty="0"/>
                  <a:t>/ Σ</a:t>
                </a:r>
                <a:r>
                  <a:rPr lang="en-US" sz="3600" dirty="0"/>
                  <a:t> N</a:t>
                </a:r>
                <a:r>
                  <a:rPr lang="en-US" sz="3600" baseline="-25000" dirty="0"/>
                  <a:t> j</a:t>
                </a:r>
                <a:r>
                  <a:rPr lang="en-US" sz="3600" dirty="0"/>
                  <a:t>]-</a:t>
                </a:r>
                <a:r>
                  <a:rPr lang="en-US" sz="4400" dirty="0"/>
                  <a:t>[Σ</a:t>
                </a:r>
                <a:r>
                  <a:rPr lang="en-US" sz="3600" dirty="0"/>
                  <a:t> N</a:t>
                </a:r>
                <a:r>
                  <a:rPr lang="en-US" sz="3600" baseline="-25000" dirty="0"/>
                  <a:t> j</a:t>
                </a:r>
                <a:r>
                  <a:rPr lang="en-US" sz="3600" dirty="0"/>
                  <a:t> </a:t>
                </a:r>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panose="02040503050406030204" pitchFamily="18" charset="0"/>
                          </a:rPr>
                          <m:t>𝜃</m:t>
                        </m:r>
                      </m:e>
                    </m:acc>
                  </m:oMath>
                </a14:m>
                <a:r>
                  <a:rPr lang="en-US" sz="3600" baseline="-25000" dirty="0"/>
                  <a:t>j1   </a:t>
                </a:r>
                <a:r>
                  <a:rPr lang="en-US" sz="4400" dirty="0"/>
                  <a:t>/ Σ</a:t>
                </a:r>
                <a:r>
                  <a:rPr lang="en-US" sz="3600" dirty="0"/>
                  <a:t> N</a:t>
                </a:r>
                <a:r>
                  <a:rPr lang="en-US" sz="3600" baseline="-25000" dirty="0"/>
                  <a:t> j</a:t>
                </a:r>
                <a:r>
                  <a:rPr lang="en-US" sz="3600" dirty="0"/>
                  <a:t>]</a:t>
                </a:r>
                <a:endParaRPr lang="en-US" sz="3600" baseline="-25000" dirty="0"/>
              </a:p>
              <a:p>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panose="02040503050406030204" pitchFamily="18" charset="0"/>
                          </a:rPr>
                          <m:t>𝜃</m:t>
                        </m:r>
                      </m:e>
                    </m:acc>
                  </m:oMath>
                </a14:m>
                <a:r>
                  <a:rPr lang="en-US" sz="3600" baseline="-25000" dirty="0"/>
                  <a:t>jk </a:t>
                </a:r>
                <a:r>
                  <a:rPr lang="en-US" sz="3600" dirty="0"/>
                  <a:t>=Mean for Study j, Treatment #k. This is the mean difference projected for Treatment 2 –that of Treatment 1 if all subjects had  Received Treatment #2(#1) respectively.</a:t>
                </a:r>
                <a:endParaRPr lang="en-US" sz="3600" baseline="-25000" dirty="0"/>
              </a:p>
              <a:p>
                <a:endParaRPr lang="en-US" sz="3600" dirty="0"/>
              </a:p>
              <a:p>
                <a:endParaRPr lang="en-US" dirty="0"/>
              </a:p>
            </p:txBody>
          </p:sp>
        </mc:Choice>
        <mc:Fallback xmlns="">
          <p:sp>
            <p:nvSpPr>
              <p:cNvPr id="3" name="Content Placeholder 2">
                <a:extLst>
                  <a:ext uri="{FF2B5EF4-FFF2-40B4-BE49-F238E27FC236}">
                    <a16:creationId xmlns:a16="http://schemas.microsoft.com/office/drawing/2014/main" id="{894C7ACA-57A0-4771-A3CC-7DB938855F70}"/>
                  </a:ext>
                </a:extLst>
              </p:cNvPr>
              <p:cNvSpPr>
                <a:spLocks noGrp="1" noRot="1" noChangeAspect="1" noMove="1" noResize="1" noEditPoints="1" noAdjustHandles="1" noChangeArrowheads="1" noChangeShapeType="1" noTextEdit="1"/>
              </p:cNvSpPr>
              <p:nvPr>
                <p:ph idx="1"/>
              </p:nvPr>
            </p:nvSpPr>
            <p:spPr>
              <a:blipFill>
                <a:blip r:embed="rId2"/>
                <a:stretch>
                  <a:fillRect l="-2296" r="-296" b="-125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D67A3F1-17B9-4A8F-A77F-58A2997A78EC}"/>
              </a:ext>
            </a:extLst>
          </p:cNvPr>
          <p:cNvSpPr>
            <a:spLocks noGrp="1"/>
          </p:cNvSpPr>
          <p:nvPr>
            <p:ph type="sldNum" sz="quarter" idx="12"/>
          </p:nvPr>
        </p:nvSpPr>
        <p:spPr/>
        <p:txBody>
          <a:bodyPr/>
          <a:lstStyle/>
          <a:p>
            <a:fld id="{C76307A9-9C5F-404A-A554-59C60E9C2133}" type="slidenum">
              <a:rPr lang="en-US" smtClean="0"/>
              <a:t>44</a:t>
            </a:fld>
            <a:endParaRPr lang="en-US" dirty="0"/>
          </a:p>
        </p:txBody>
      </p:sp>
    </p:spTree>
    <p:extLst>
      <p:ext uri="{BB962C8B-B14F-4D97-AF65-F5344CB8AC3E}">
        <p14:creationId xmlns:p14="http://schemas.microsoft.com/office/powerpoint/2010/main" val="3414213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66FE-5600-494A-87DB-BE830352E44F}"/>
              </a:ext>
            </a:extLst>
          </p:cNvPr>
          <p:cNvSpPr>
            <a:spLocks noGrp="1"/>
          </p:cNvSpPr>
          <p:nvPr>
            <p:ph type="title"/>
          </p:nvPr>
        </p:nvSpPr>
        <p:spPr/>
        <p:txBody>
          <a:bodyPr>
            <a:normAutofit/>
          </a:bodyPr>
          <a:lstStyle/>
          <a:p>
            <a:r>
              <a:rPr lang="en-US" dirty="0"/>
              <a:t>Application 3: Relative Risk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6F85F1-5001-438D-801D-F3470B004F43}"/>
                  </a:ext>
                </a:extLst>
              </p:cNvPr>
              <p:cNvSpPr>
                <a:spLocks noGrp="1"/>
              </p:cNvSpPr>
              <p:nvPr>
                <p:ph idx="1"/>
              </p:nvPr>
            </p:nvSpPr>
            <p:spPr/>
            <p:txBody>
              <a:bodyPr>
                <a:normAutofit/>
              </a:bodyPr>
              <a:lstStyle/>
              <a:p>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𝜃</m:t>
                        </m:r>
                      </m:e>
                    </m:acc>
                    <m:r>
                      <a:rPr lang="en-US" i="1">
                        <a:latin typeface="Cambria Math" panose="02040503050406030204" pitchFamily="18" charset="0"/>
                      </a:rPr>
                      <m:t> </m:t>
                    </m:r>
                  </m:oMath>
                </a14:m>
                <a:r>
                  <a:rPr lang="en-US" sz="3600" dirty="0"/>
                  <a:t>=</a:t>
                </a:r>
                <a:r>
                  <a:rPr lang="en-US" sz="4400" dirty="0"/>
                  <a:t> Σ</a:t>
                </a:r>
                <a:r>
                  <a:rPr lang="en-US" sz="3600" dirty="0"/>
                  <a:t> N</a:t>
                </a:r>
                <a:r>
                  <a:rPr lang="en-US" sz="3600" baseline="-25000" dirty="0"/>
                  <a:t> j</a:t>
                </a:r>
                <a:r>
                  <a:rPr lang="en-US" sz="3600" dirty="0"/>
                  <a:t> </a:t>
                </a:r>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panose="02040503050406030204" pitchFamily="18" charset="0"/>
                          </a:rPr>
                          <m:t>𝑃</m:t>
                        </m:r>
                      </m:e>
                    </m:acc>
                  </m:oMath>
                </a14:m>
                <a:r>
                  <a:rPr lang="en-US" sz="3600" baseline="-25000" dirty="0"/>
                  <a:t>j2</a:t>
                </a:r>
                <a:r>
                  <a:rPr lang="en-US" sz="3600" dirty="0"/>
                  <a:t> </a:t>
                </a:r>
                <a:r>
                  <a:rPr lang="en-US" baseline="-25000" dirty="0"/>
                  <a:t> </a:t>
                </a:r>
                <a:r>
                  <a:rPr lang="en-US" sz="3600" dirty="0"/>
                  <a:t>/</a:t>
                </a:r>
                <a:r>
                  <a:rPr lang="en-US" sz="4400" dirty="0"/>
                  <a:t> Σ</a:t>
                </a:r>
                <a:r>
                  <a:rPr lang="en-US" sz="3600" dirty="0"/>
                  <a:t> N</a:t>
                </a:r>
                <a:r>
                  <a:rPr lang="en-US" sz="3600" baseline="-25000" dirty="0"/>
                  <a:t> j</a:t>
                </a:r>
                <a:r>
                  <a:rPr lang="en-US" sz="3600" dirty="0"/>
                  <a:t> </a:t>
                </a:r>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panose="02040503050406030204" pitchFamily="18" charset="0"/>
                          </a:rPr>
                          <m:t>𝑃</m:t>
                        </m:r>
                      </m:e>
                    </m:acc>
                  </m:oMath>
                </a14:m>
                <a:r>
                  <a:rPr lang="en-US" sz="3600" baseline="-25000" dirty="0"/>
                  <a:t>j1</a:t>
                </a:r>
              </a:p>
              <a:p>
                <a:r>
                  <a:rPr lang="en-US" sz="3600" dirty="0"/>
                  <a:t> </a:t>
                </a:r>
                <a:r>
                  <a:rPr lang="en-US" sz="4400" dirty="0"/>
                  <a:t>Σ</a:t>
                </a:r>
                <a:r>
                  <a:rPr lang="en-US" sz="3600" dirty="0"/>
                  <a:t> N</a:t>
                </a:r>
                <a:r>
                  <a:rPr lang="en-US" sz="3600" baseline="-25000" dirty="0"/>
                  <a:t> j</a:t>
                </a:r>
                <a:r>
                  <a:rPr lang="en-US" sz="3600" dirty="0"/>
                  <a:t> </a:t>
                </a:r>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panose="02040503050406030204" pitchFamily="18" charset="0"/>
                          </a:rPr>
                          <m:t>𝑃</m:t>
                        </m:r>
                      </m:e>
                    </m:acc>
                  </m:oMath>
                </a14:m>
                <a:r>
                  <a:rPr lang="en-US" sz="3600" baseline="-25000" dirty="0"/>
                  <a:t>jk</a:t>
                </a:r>
                <a:r>
                  <a:rPr lang="en-US" sz="3600" dirty="0"/>
                  <a:t> (Summed over the entire Population) is the projected total number of events for study j, treatment #k if all patients received Treatment #j.</a:t>
                </a:r>
              </a:p>
              <a:p>
                <a:r>
                  <a:rPr lang="en-US" dirty="0"/>
                  <a:t>    </a:t>
                </a:r>
                <a:r>
                  <a:rPr lang="el-GR" dirty="0"/>
                  <a:t>θ</a:t>
                </a:r>
                <a:r>
                  <a:rPr lang="en-US" sz="2800" dirty="0"/>
                  <a:t>=</a:t>
                </a:r>
                <a:r>
                  <a:rPr lang="en-US" sz="3600" dirty="0"/>
                  <a:t> Σ</a:t>
                </a:r>
                <a:r>
                  <a:rPr lang="en-US" sz="2800" dirty="0"/>
                  <a:t> N</a:t>
                </a:r>
                <a:r>
                  <a:rPr lang="en-US" sz="2800" baseline="-25000" dirty="0"/>
                  <a:t> j</a:t>
                </a:r>
                <a:r>
                  <a:rPr lang="en-US" sz="28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𝑃</m:t>
                        </m:r>
                      </m:e>
                    </m:acc>
                  </m:oMath>
                </a14:m>
                <a:r>
                  <a:rPr lang="en-US" sz="2800" baseline="-25000" dirty="0"/>
                  <a:t>j2</a:t>
                </a:r>
                <a:r>
                  <a:rPr lang="en-US" sz="2800" dirty="0"/>
                  <a:t> </a:t>
                </a:r>
                <a:r>
                  <a:rPr lang="en-US" baseline="-25000" dirty="0"/>
                  <a:t> </a:t>
                </a:r>
                <a:r>
                  <a:rPr lang="en-US" sz="2800" dirty="0"/>
                  <a:t>/</a:t>
                </a:r>
                <a:r>
                  <a:rPr lang="en-US" sz="3600" dirty="0"/>
                  <a:t> Σ</a:t>
                </a:r>
                <a:r>
                  <a:rPr lang="en-US" sz="2800" dirty="0"/>
                  <a:t> N</a:t>
                </a:r>
                <a:r>
                  <a:rPr lang="en-US" sz="2800" baseline="-25000" dirty="0"/>
                  <a:t> j</a:t>
                </a:r>
                <a:r>
                  <a:rPr lang="en-US" sz="28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𝑃</m:t>
                        </m:r>
                      </m:e>
                    </m:acc>
                  </m:oMath>
                </a14:m>
                <a:r>
                  <a:rPr lang="en-US" sz="2800" baseline="-25000" dirty="0"/>
                  <a:t>j1    </a:t>
                </a:r>
                <a:r>
                  <a:rPr lang="en-US" sz="2800" dirty="0"/>
                  <a:t>Summed over the pop</a:t>
                </a:r>
                <a:r>
                  <a:rPr lang="en-US" sz="2800" baseline="30000" dirty="0"/>
                  <a:t>n</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A6F85F1-5001-438D-801D-F3470B004F43}"/>
                  </a:ext>
                </a:extLst>
              </p:cNvPr>
              <p:cNvSpPr>
                <a:spLocks noGrp="1" noRot="1" noChangeAspect="1" noMove="1" noResize="1" noEditPoints="1" noAdjustHandles="1" noChangeArrowheads="1" noChangeShapeType="1" noTextEdit="1"/>
              </p:cNvSpPr>
              <p:nvPr>
                <p:ph idx="1"/>
              </p:nvPr>
            </p:nvSpPr>
            <p:spPr>
              <a:blipFill>
                <a:blip r:embed="rId2"/>
                <a:stretch>
                  <a:fillRect l="-1704" t="-2917" r="-222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0C8943C-E8E2-4C05-9B72-671AC9DA2748}"/>
              </a:ext>
            </a:extLst>
          </p:cNvPr>
          <p:cNvSpPr>
            <a:spLocks noGrp="1"/>
          </p:cNvSpPr>
          <p:nvPr>
            <p:ph type="sldNum" sz="quarter" idx="12"/>
          </p:nvPr>
        </p:nvSpPr>
        <p:spPr/>
        <p:txBody>
          <a:bodyPr/>
          <a:lstStyle/>
          <a:p>
            <a:fld id="{C76307A9-9C5F-404A-A554-59C60E9C2133}" type="slidenum">
              <a:rPr lang="en-US" smtClean="0"/>
              <a:t>45</a:t>
            </a:fld>
            <a:endParaRPr lang="en-US" dirty="0"/>
          </a:p>
        </p:txBody>
      </p:sp>
    </p:spTree>
    <p:extLst>
      <p:ext uri="{BB962C8B-B14F-4D97-AF65-F5344CB8AC3E}">
        <p14:creationId xmlns:p14="http://schemas.microsoft.com/office/powerpoint/2010/main" val="1189862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92FC-5937-4C99-B85D-9647CE177912}"/>
              </a:ext>
            </a:extLst>
          </p:cNvPr>
          <p:cNvSpPr>
            <a:spLocks noGrp="1"/>
          </p:cNvSpPr>
          <p:nvPr>
            <p:ph type="title"/>
          </p:nvPr>
        </p:nvSpPr>
        <p:spPr/>
        <p:txBody>
          <a:bodyPr>
            <a:normAutofit fontScale="90000"/>
          </a:bodyPr>
          <a:lstStyle/>
          <a:p>
            <a:r>
              <a:rPr lang="en-US" dirty="0"/>
              <a:t>Roles of the Numerator and Denominator in Ratio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32CA17-B736-47A1-9300-2AB09CDF14C8}"/>
                  </a:ext>
                </a:extLst>
              </p:cNvPr>
              <p:cNvSpPr>
                <a:spLocks noGrp="1"/>
              </p:cNvSpPr>
              <p:nvPr>
                <p:ph idx="1"/>
              </p:nvPr>
            </p:nvSpPr>
            <p:spPr/>
            <p:txBody>
              <a:bodyPr/>
              <a:lstStyle/>
              <a:p>
                <a:r>
                  <a:rPr lang="en-US" dirty="0"/>
                  <a:t>Numerator Y</a:t>
                </a:r>
                <a:r>
                  <a:rPr lang="en-US" sz="2800" baseline="-25000" dirty="0"/>
                  <a:t> j</a:t>
                </a:r>
                <a:r>
                  <a:rPr lang="en-US" sz="2800" dirty="0"/>
                  <a:t>  =N</a:t>
                </a:r>
                <a:r>
                  <a:rPr lang="en-US" sz="2800" baseline="-25000" dirty="0"/>
                  <a:t> j</a:t>
                </a:r>
                <a:r>
                  <a:rPr lang="en-US" sz="28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𝑃</m:t>
                        </m:r>
                      </m:e>
                    </m:acc>
                  </m:oMath>
                </a14:m>
                <a:r>
                  <a:rPr lang="en-US" sz="2800" baseline="-25000" dirty="0"/>
                  <a:t>j2</a:t>
                </a:r>
                <a:r>
                  <a:rPr lang="en-US" sz="2800" dirty="0"/>
                  <a:t> </a:t>
                </a:r>
              </a:p>
              <a:p>
                <a:r>
                  <a:rPr lang="en-US" sz="2800" dirty="0"/>
                  <a:t>Denominator  Z</a:t>
                </a:r>
                <a:r>
                  <a:rPr lang="en-US" dirty="0"/>
                  <a:t> </a:t>
                </a:r>
                <a:r>
                  <a:rPr lang="en-US" sz="2400" baseline="-25000" dirty="0"/>
                  <a:t> j</a:t>
                </a:r>
                <a:r>
                  <a:rPr lang="en-US" sz="2400" dirty="0"/>
                  <a:t>  =N</a:t>
                </a:r>
                <a:r>
                  <a:rPr lang="en-US" sz="2400" baseline="-25000" dirty="0"/>
                  <a:t> j</a:t>
                </a:r>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oMath>
                </a14:m>
                <a:r>
                  <a:rPr lang="en-US" sz="2400" baseline="-25000" dirty="0"/>
                  <a:t>j1</a:t>
                </a:r>
                <a:r>
                  <a:rPr lang="en-US" sz="2400" dirty="0"/>
                  <a:t> </a:t>
                </a:r>
                <a:endParaRPr lang="en-US" dirty="0"/>
              </a:p>
            </p:txBody>
          </p:sp>
        </mc:Choice>
        <mc:Fallback xmlns="">
          <p:sp>
            <p:nvSpPr>
              <p:cNvPr id="3" name="Content Placeholder 2">
                <a:extLst>
                  <a:ext uri="{FF2B5EF4-FFF2-40B4-BE49-F238E27FC236}">
                    <a16:creationId xmlns:a16="http://schemas.microsoft.com/office/drawing/2014/main" id="{7232CA17-B736-47A1-9300-2AB09CDF14C8}"/>
                  </a:ext>
                </a:extLst>
              </p:cNvPr>
              <p:cNvSpPr>
                <a:spLocks noGrp="1" noRot="1" noChangeAspect="1" noMove="1" noResize="1" noEditPoints="1" noAdjustHandles="1" noChangeArrowheads="1" noChangeShapeType="1" noTextEdit="1"/>
              </p:cNvSpPr>
              <p:nvPr>
                <p:ph idx="1"/>
              </p:nvPr>
            </p:nvSpPr>
            <p:spPr>
              <a:blipFill>
                <a:blip r:embed="rId2"/>
                <a:stretch>
                  <a:fillRect l="-1037" t="-11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07770BF-2758-4240-8BC3-7CB50C919CD1}"/>
              </a:ext>
            </a:extLst>
          </p:cNvPr>
          <p:cNvSpPr>
            <a:spLocks noGrp="1"/>
          </p:cNvSpPr>
          <p:nvPr>
            <p:ph type="sldNum" sz="quarter" idx="12"/>
          </p:nvPr>
        </p:nvSpPr>
        <p:spPr/>
        <p:txBody>
          <a:bodyPr/>
          <a:lstStyle/>
          <a:p>
            <a:fld id="{C76307A9-9C5F-404A-A554-59C60E9C2133}" type="slidenum">
              <a:rPr lang="en-US" smtClean="0"/>
              <a:t>46</a:t>
            </a:fld>
            <a:endParaRPr lang="en-US" dirty="0"/>
          </a:p>
        </p:txBody>
      </p:sp>
    </p:spTree>
    <p:extLst>
      <p:ext uri="{BB962C8B-B14F-4D97-AF65-F5344CB8AC3E}">
        <p14:creationId xmlns:p14="http://schemas.microsoft.com/office/powerpoint/2010/main" val="2788279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59F7-E655-424E-A69C-D9502380B858}"/>
              </a:ext>
            </a:extLst>
          </p:cNvPr>
          <p:cNvSpPr>
            <a:spLocks noGrp="1"/>
          </p:cNvSpPr>
          <p:nvPr>
            <p:ph type="title"/>
          </p:nvPr>
        </p:nvSpPr>
        <p:spPr/>
        <p:txBody>
          <a:bodyPr/>
          <a:lstStyle/>
          <a:p>
            <a:r>
              <a:rPr lang="en-US" dirty="0"/>
              <a:t>Relative Risk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A27365-EBE4-4760-B0DE-B44987A2D89A}"/>
                  </a:ext>
                </a:extLst>
              </p:cNvPr>
              <p:cNvSpPr>
                <a:spLocks noGrp="1"/>
              </p:cNvSpPr>
              <p:nvPr>
                <p:ph idx="1"/>
              </p:nvPr>
            </p:nvSpPr>
            <p:spPr/>
            <p:txBody>
              <a:bodyPr>
                <a:normAutofit/>
              </a:bodyPr>
              <a:lstStyle/>
              <a:p>
                <a:r>
                  <a:rPr lang="en-US" sz="3200" dirty="0"/>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𝜃</m:t>
                        </m:r>
                      </m:e>
                    </m:acc>
                    <m:r>
                      <a:rPr lang="en-US" sz="3200" i="1">
                        <a:latin typeface="Cambria Math" panose="02040503050406030204" pitchFamily="18" charset="0"/>
                      </a:rPr>
                      <m:t> </m:t>
                    </m:r>
                  </m:oMath>
                </a14:m>
                <a:r>
                  <a:rPr lang="en-US" sz="3200" dirty="0"/>
                  <a:t>is the projected risk ratio in the sample if all received Rx #2 to all receive Rx#1, and estimates  </a:t>
                </a:r>
                <a:r>
                  <a:rPr lang="el-GR" sz="3200" dirty="0"/>
                  <a:t>θ</a:t>
                </a:r>
                <a:r>
                  <a:rPr lang="en-US" sz="3200" dirty="0"/>
                  <a:t>, its population counterpart</a:t>
                </a:r>
              </a:p>
              <a:p>
                <a:r>
                  <a:rPr lang="en-US" sz="3200" dirty="0"/>
                  <a:t>Use the log version here since there are no negatives.</a:t>
                </a:r>
              </a:p>
              <a:p>
                <a:r>
                  <a:rPr lang="en-US" sz="3200" dirty="0"/>
                  <a:t>Note that zero event studies and/or arms are not problems</a:t>
                </a:r>
              </a:p>
            </p:txBody>
          </p:sp>
        </mc:Choice>
        <mc:Fallback xmlns="">
          <p:sp>
            <p:nvSpPr>
              <p:cNvPr id="3" name="Content Placeholder 2">
                <a:extLst>
                  <a:ext uri="{FF2B5EF4-FFF2-40B4-BE49-F238E27FC236}">
                    <a16:creationId xmlns:a16="http://schemas.microsoft.com/office/drawing/2014/main" id="{DFA27365-EBE4-4760-B0DE-B44987A2D89A}"/>
                  </a:ext>
                </a:extLst>
              </p:cNvPr>
              <p:cNvSpPr>
                <a:spLocks noGrp="1" noRot="1" noChangeAspect="1" noMove="1" noResize="1" noEditPoints="1" noAdjustHandles="1" noChangeArrowheads="1" noChangeShapeType="1" noTextEdit="1"/>
              </p:cNvSpPr>
              <p:nvPr>
                <p:ph idx="1"/>
              </p:nvPr>
            </p:nvSpPr>
            <p:spPr>
              <a:blipFill>
                <a:blip r:embed="rId2"/>
                <a:stretch>
                  <a:fillRect l="-1333" t="-1250" r="-22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C0E53FA-97C3-4B71-953F-3A9E327BDE55}"/>
              </a:ext>
            </a:extLst>
          </p:cNvPr>
          <p:cNvSpPr>
            <a:spLocks noGrp="1"/>
          </p:cNvSpPr>
          <p:nvPr>
            <p:ph type="sldNum" sz="quarter" idx="12"/>
          </p:nvPr>
        </p:nvSpPr>
        <p:spPr/>
        <p:txBody>
          <a:bodyPr/>
          <a:lstStyle/>
          <a:p>
            <a:fld id="{C76307A9-9C5F-404A-A554-59C60E9C2133}" type="slidenum">
              <a:rPr lang="en-US" smtClean="0"/>
              <a:t>47</a:t>
            </a:fld>
            <a:endParaRPr lang="en-US" dirty="0"/>
          </a:p>
        </p:txBody>
      </p:sp>
    </p:spTree>
    <p:extLst>
      <p:ext uri="{BB962C8B-B14F-4D97-AF65-F5344CB8AC3E}">
        <p14:creationId xmlns:p14="http://schemas.microsoft.com/office/powerpoint/2010/main" val="3206759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70F7-EEF3-4613-9A76-31735C0F9B66}"/>
              </a:ext>
            </a:extLst>
          </p:cNvPr>
          <p:cNvSpPr>
            <a:spLocks noGrp="1"/>
          </p:cNvSpPr>
          <p:nvPr>
            <p:ph type="title"/>
          </p:nvPr>
        </p:nvSpPr>
        <p:spPr/>
        <p:txBody>
          <a:bodyPr/>
          <a:lstStyle/>
          <a:p>
            <a:r>
              <a:rPr lang="en-US" dirty="0"/>
              <a:t>What the Mainstream Does</a:t>
            </a:r>
          </a:p>
        </p:txBody>
      </p:sp>
      <p:sp>
        <p:nvSpPr>
          <p:cNvPr id="3" name="Content Placeholder 2">
            <a:extLst>
              <a:ext uri="{FF2B5EF4-FFF2-40B4-BE49-F238E27FC236}">
                <a16:creationId xmlns:a16="http://schemas.microsoft.com/office/drawing/2014/main" id="{8F3F1880-A388-4FB6-9D6C-1152F1320126}"/>
              </a:ext>
            </a:extLst>
          </p:cNvPr>
          <p:cNvSpPr>
            <a:spLocks noGrp="1"/>
          </p:cNvSpPr>
          <p:nvPr>
            <p:ph idx="1"/>
          </p:nvPr>
        </p:nvSpPr>
        <p:spPr/>
        <p:txBody>
          <a:bodyPr>
            <a:normAutofit fontScale="92500"/>
          </a:bodyPr>
          <a:lstStyle/>
          <a:p>
            <a:r>
              <a:rPr lang="en-US" sz="2800" dirty="0"/>
              <a:t>Estimates individual Study Log Relative Risks, and uses within study estimates of variance, which are unreliable, especially when event rates are low</a:t>
            </a:r>
          </a:p>
          <a:p>
            <a:r>
              <a:rPr lang="en-US" sz="2800" dirty="0"/>
              <a:t>2011 Cochrane Handbook: Warns against using inverse variance methods (including DerSimonian-Laird=DL) when event rates are low. Says there is no software available to handle it properly. </a:t>
            </a:r>
          </a:p>
          <a:p>
            <a:r>
              <a:rPr lang="en-US" sz="2800" dirty="0"/>
              <a:t>Thousands of applications of DL for low events since.</a:t>
            </a:r>
          </a:p>
          <a:p>
            <a:r>
              <a:rPr lang="en-US" sz="2800" dirty="0"/>
              <a:t>Interaction slaughters this method even if events not low</a:t>
            </a:r>
          </a:p>
          <a:p>
            <a:endParaRPr lang="en-US" dirty="0"/>
          </a:p>
        </p:txBody>
      </p:sp>
      <p:sp>
        <p:nvSpPr>
          <p:cNvPr id="4" name="Slide Number Placeholder 3">
            <a:extLst>
              <a:ext uri="{FF2B5EF4-FFF2-40B4-BE49-F238E27FC236}">
                <a16:creationId xmlns:a16="http://schemas.microsoft.com/office/drawing/2014/main" id="{184DA1A5-779D-4E62-B170-89762488C5A9}"/>
              </a:ext>
            </a:extLst>
          </p:cNvPr>
          <p:cNvSpPr>
            <a:spLocks noGrp="1"/>
          </p:cNvSpPr>
          <p:nvPr>
            <p:ph type="sldNum" sz="quarter" idx="12"/>
          </p:nvPr>
        </p:nvSpPr>
        <p:spPr/>
        <p:txBody>
          <a:bodyPr/>
          <a:lstStyle/>
          <a:p>
            <a:fld id="{C76307A9-9C5F-404A-A554-59C60E9C2133}" type="slidenum">
              <a:rPr lang="en-US" smtClean="0"/>
              <a:t>48</a:t>
            </a:fld>
            <a:endParaRPr lang="en-US" dirty="0"/>
          </a:p>
        </p:txBody>
      </p:sp>
    </p:spTree>
    <p:extLst>
      <p:ext uri="{BB962C8B-B14F-4D97-AF65-F5344CB8AC3E}">
        <p14:creationId xmlns:p14="http://schemas.microsoft.com/office/powerpoint/2010/main" val="2077340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1B50-E3A7-4DA3-9567-FB8E07E30994}"/>
              </a:ext>
            </a:extLst>
          </p:cNvPr>
          <p:cNvSpPr>
            <a:spLocks noGrp="1"/>
          </p:cNvSpPr>
          <p:nvPr>
            <p:ph type="title"/>
          </p:nvPr>
        </p:nvSpPr>
        <p:spPr/>
        <p:txBody>
          <a:bodyPr>
            <a:normAutofit/>
          </a:bodyPr>
          <a:lstStyle/>
          <a:p>
            <a:r>
              <a:rPr lang="en-US" dirty="0"/>
              <a:t> Classical RR or Method(2)</a:t>
            </a:r>
          </a:p>
        </p:txBody>
      </p:sp>
      <p:sp>
        <p:nvSpPr>
          <p:cNvPr id="3" name="Content Placeholder 2">
            <a:extLst>
              <a:ext uri="{FF2B5EF4-FFF2-40B4-BE49-F238E27FC236}">
                <a16:creationId xmlns:a16="http://schemas.microsoft.com/office/drawing/2014/main" id="{A3A4BF83-22F7-40E0-813F-FB0E430FE8DD}"/>
              </a:ext>
            </a:extLst>
          </p:cNvPr>
          <p:cNvSpPr>
            <a:spLocks noGrp="1"/>
          </p:cNvSpPr>
          <p:nvPr>
            <p:ph idx="1"/>
          </p:nvPr>
        </p:nvSpPr>
        <p:spPr/>
        <p:txBody>
          <a:bodyPr>
            <a:normAutofit fontScale="92500" lnSpcReduction="10000"/>
          </a:bodyPr>
          <a:lstStyle/>
          <a:p>
            <a:r>
              <a:rPr lang="en-US" dirty="0"/>
              <a:t>Low Events:  Throw out zero event studies (we do not)</a:t>
            </a:r>
          </a:p>
          <a:p>
            <a:r>
              <a:rPr lang="en-US" dirty="0"/>
              <a:t>Low Events: Use continuity corrections for “one zero arm studies” (Shuster-Guo-Skylar 2012 shows this does not help much against poor variance estimation.  It is low events not just no events.)</a:t>
            </a:r>
          </a:p>
          <a:p>
            <a:r>
              <a:rPr lang="en-US" dirty="0"/>
              <a:t>Log and Antilog transforms on the individual relative risk estimates:  Cause more bias.</a:t>
            </a:r>
          </a:p>
          <a:p>
            <a:r>
              <a:rPr lang="en-US" dirty="0"/>
              <a:t>We use logs and antilogs, but it is of the summary estimates not individual study estimates. Our methods in the end directly estimate the target parameter.</a:t>
            </a:r>
          </a:p>
          <a:p>
            <a:r>
              <a:rPr lang="en-US" dirty="0"/>
              <a:t>No interpretation of target parameter if interaction exists.</a:t>
            </a:r>
          </a:p>
          <a:p>
            <a:endParaRPr lang="en-US" dirty="0"/>
          </a:p>
        </p:txBody>
      </p:sp>
      <p:sp>
        <p:nvSpPr>
          <p:cNvPr id="4" name="Slide Number Placeholder 3">
            <a:extLst>
              <a:ext uri="{FF2B5EF4-FFF2-40B4-BE49-F238E27FC236}">
                <a16:creationId xmlns:a16="http://schemas.microsoft.com/office/drawing/2014/main" id="{681057A0-BEEF-4416-87D3-10BB6A35BAD0}"/>
              </a:ext>
            </a:extLst>
          </p:cNvPr>
          <p:cNvSpPr>
            <a:spLocks noGrp="1"/>
          </p:cNvSpPr>
          <p:nvPr>
            <p:ph type="sldNum" sz="quarter" idx="12"/>
          </p:nvPr>
        </p:nvSpPr>
        <p:spPr/>
        <p:txBody>
          <a:bodyPr/>
          <a:lstStyle/>
          <a:p>
            <a:fld id="{C76307A9-9C5F-404A-A554-59C60E9C2133}" type="slidenum">
              <a:rPr lang="en-US" smtClean="0"/>
              <a:t>49</a:t>
            </a:fld>
            <a:endParaRPr lang="en-US" dirty="0"/>
          </a:p>
        </p:txBody>
      </p:sp>
    </p:spTree>
    <p:extLst>
      <p:ext uri="{BB962C8B-B14F-4D97-AF65-F5344CB8AC3E}">
        <p14:creationId xmlns:p14="http://schemas.microsoft.com/office/powerpoint/2010/main" val="321302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4236-3C50-471D-950F-3FA51DBF0C79}"/>
              </a:ext>
            </a:extLst>
          </p:cNvPr>
          <p:cNvSpPr>
            <a:spLocks noGrp="1"/>
          </p:cNvSpPr>
          <p:nvPr>
            <p:ph type="title"/>
          </p:nvPr>
        </p:nvSpPr>
        <p:spPr/>
        <p:txBody>
          <a:bodyPr/>
          <a:lstStyle/>
          <a:p>
            <a:r>
              <a:rPr lang="en-US" dirty="0"/>
              <a:t>The Bad News/Good News</a:t>
            </a:r>
          </a:p>
        </p:txBody>
      </p:sp>
      <p:sp>
        <p:nvSpPr>
          <p:cNvPr id="3" name="Content Placeholder 2">
            <a:extLst>
              <a:ext uri="{FF2B5EF4-FFF2-40B4-BE49-F238E27FC236}">
                <a16:creationId xmlns:a16="http://schemas.microsoft.com/office/drawing/2014/main" id="{12A1AF65-9DFE-4094-8CC1-04D75B9A4913}"/>
              </a:ext>
            </a:extLst>
          </p:cNvPr>
          <p:cNvSpPr>
            <a:spLocks noGrp="1"/>
          </p:cNvSpPr>
          <p:nvPr>
            <p:ph idx="1"/>
          </p:nvPr>
        </p:nvSpPr>
        <p:spPr/>
        <p:txBody>
          <a:bodyPr>
            <a:noAutofit/>
          </a:bodyPr>
          <a:lstStyle/>
          <a:p>
            <a:r>
              <a:rPr lang="en-US" sz="2900" b="1" dirty="0"/>
              <a:t>Bad News:  </a:t>
            </a:r>
            <a:r>
              <a:rPr lang="en-US" sz="2900" dirty="0"/>
              <a:t>You will need to toss anything you have learned about estimating the main effect size in Random Effects Meta-Analysis. The “tried and true” is very dangerous to public health.</a:t>
            </a:r>
          </a:p>
          <a:p>
            <a:r>
              <a:rPr lang="en-US" sz="2900" b="1" dirty="0"/>
              <a:t>Good News: </a:t>
            </a:r>
            <a:r>
              <a:rPr lang="en-US" sz="2900" dirty="0"/>
              <a:t>Using survey sampling methods, everything you need to estimate the main effect size can be derived from Ratio Estimates (two Means, two standard deviations, and one correlation coefficient).</a:t>
            </a:r>
          </a:p>
        </p:txBody>
      </p:sp>
      <p:sp>
        <p:nvSpPr>
          <p:cNvPr id="4" name="Slide Number Placeholder 3">
            <a:extLst>
              <a:ext uri="{FF2B5EF4-FFF2-40B4-BE49-F238E27FC236}">
                <a16:creationId xmlns:a16="http://schemas.microsoft.com/office/drawing/2014/main" id="{EF2F83EC-2C50-4F0E-89F7-5FBF5218597C}"/>
              </a:ext>
            </a:extLst>
          </p:cNvPr>
          <p:cNvSpPr>
            <a:spLocks noGrp="1"/>
          </p:cNvSpPr>
          <p:nvPr>
            <p:ph type="sldNum" sz="quarter" idx="12"/>
          </p:nvPr>
        </p:nvSpPr>
        <p:spPr/>
        <p:txBody>
          <a:bodyPr/>
          <a:lstStyle/>
          <a:p>
            <a:fld id="{C76307A9-9C5F-404A-A554-59C60E9C2133}" type="slidenum">
              <a:rPr lang="en-US" smtClean="0"/>
              <a:t>5</a:t>
            </a:fld>
            <a:endParaRPr lang="en-US" dirty="0"/>
          </a:p>
        </p:txBody>
      </p:sp>
    </p:spTree>
    <p:extLst>
      <p:ext uri="{BB962C8B-B14F-4D97-AF65-F5344CB8AC3E}">
        <p14:creationId xmlns:p14="http://schemas.microsoft.com/office/powerpoint/2010/main" val="3638270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746B-32D8-4A6F-A2A9-C88701719928}"/>
              </a:ext>
            </a:extLst>
          </p:cNvPr>
          <p:cNvSpPr>
            <a:spLocks noGrp="1"/>
          </p:cNvSpPr>
          <p:nvPr>
            <p:ph type="title"/>
          </p:nvPr>
        </p:nvSpPr>
        <p:spPr/>
        <p:txBody>
          <a:bodyPr>
            <a:normAutofit/>
          </a:bodyPr>
          <a:lstStyle/>
          <a:p>
            <a:r>
              <a:rPr lang="en-US" dirty="0"/>
              <a:t>Application 4: Hazard Ratios</a:t>
            </a:r>
          </a:p>
        </p:txBody>
      </p:sp>
      <p:sp>
        <p:nvSpPr>
          <p:cNvPr id="3" name="Content Placeholder 2">
            <a:extLst>
              <a:ext uri="{FF2B5EF4-FFF2-40B4-BE49-F238E27FC236}">
                <a16:creationId xmlns:a16="http://schemas.microsoft.com/office/drawing/2014/main" id="{6D69DF59-3B7B-44D3-B7E3-C792AC0F0998}"/>
              </a:ext>
            </a:extLst>
          </p:cNvPr>
          <p:cNvSpPr>
            <a:spLocks noGrp="1"/>
          </p:cNvSpPr>
          <p:nvPr>
            <p:ph idx="1"/>
          </p:nvPr>
        </p:nvSpPr>
        <p:spPr/>
        <p:txBody>
          <a:bodyPr>
            <a:normAutofit/>
          </a:bodyPr>
          <a:lstStyle/>
          <a:p>
            <a:r>
              <a:rPr lang="en-US" sz="3200" dirty="0"/>
              <a:t>Same as Relative Risk Methods except Total Time on Test Replaces Total Sample Size for each Study.</a:t>
            </a:r>
          </a:p>
          <a:p>
            <a:r>
              <a:rPr lang="en-US" sz="3200" dirty="0"/>
              <a:t>We do not assume proportional hazards due to the definition of the population of events per person years at risk, and the ratio for Treatment 2:Treatment 1.</a:t>
            </a:r>
          </a:p>
        </p:txBody>
      </p:sp>
      <p:sp>
        <p:nvSpPr>
          <p:cNvPr id="4" name="Slide Number Placeholder 3">
            <a:extLst>
              <a:ext uri="{FF2B5EF4-FFF2-40B4-BE49-F238E27FC236}">
                <a16:creationId xmlns:a16="http://schemas.microsoft.com/office/drawing/2014/main" id="{E0216E8C-2FD2-4C1D-969B-D5609290884D}"/>
              </a:ext>
            </a:extLst>
          </p:cNvPr>
          <p:cNvSpPr>
            <a:spLocks noGrp="1"/>
          </p:cNvSpPr>
          <p:nvPr>
            <p:ph type="sldNum" sz="quarter" idx="12"/>
          </p:nvPr>
        </p:nvSpPr>
        <p:spPr/>
        <p:txBody>
          <a:bodyPr/>
          <a:lstStyle/>
          <a:p>
            <a:fld id="{C76307A9-9C5F-404A-A554-59C60E9C2133}" type="slidenum">
              <a:rPr lang="en-US" smtClean="0"/>
              <a:t>50</a:t>
            </a:fld>
            <a:endParaRPr lang="en-US" dirty="0"/>
          </a:p>
        </p:txBody>
      </p:sp>
    </p:spTree>
    <p:extLst>
      <p:ext uri="{BB962C8B-B14F-4D97-AF65-F5344CB8AC3E}">
        <p14:creationId xmlns:p14="http://schemas.microsoft.com/office/powerpoint/2010/main" val="917168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A00D-E95A-41D4-9C3E-75F1CB93B982}"/>
              </a:ext>
            </a:extLst>
          </p:cNvPr>
          <p:cNvSpPr>
            <a:spLocks noGrp="1"/>
          </p:cNvSpPr>
          <p:nvPr>
            <p:ph type="title"/>
          </p:nvPr>
        </p:nvSpPr>
        <p:spPr/>
        <p:txBody>
          <a:bodyPr>
            <a:normAutofit fontScale="90000"/>
          </a:bodyPr>
          <a:lstStyle/>
          <a:p>
            <a:r>
              <a:rPr lang="en-US" dirty="0"/>
              <a:t>Application 5:Can a non-invasive measure replace an Invasive one?</a:t>
            </a:r>
          </a:p>
        </p:txBody>
      </p:sp>
      <p:sp>
        <p:nvSpPr>
          <p:cNvPr id="3" name="Content Placeholder 2">
            <a:extLst>
              <a:ext uri="{FF2B5EF4-FFF2-40B4-BE49-F238E27FC236}">
                <a16:creationId xmlns:a16="http://schemas.microsoft.com/office/drawing/2014/main" id="{04CFD275-686A-4E11-AF4E-E0B1D45B3D78}"/>
              </a:ext>
            </a:extLst>
          </p:cNvPr>
          <p:cNvSpPr>
            <a:spLocks noGrp="1"/>
          </p:cNvSpPr>
          <p:nvPr>
            <p:ph idx="1"/>
          </p:nvPr>
        </p:nvSpPr>
        <p:spPr/>
        <p:txBody>
          <a:bodyPr/>
          <a:lstStyle/>
          <a:p>
            <a:r>
              <a:rPr lang="en-US" sz="3200" dirty="0"/>
              <a:t>Bland-Altman pioneered this.  “Bland and Altman” has over 13,000 PubMed hits, and over 130,000 Google Scholar hits.</a:t>
            </a:r>
          </a:p>
          <a:p>
            <a:r>
              <a:rPr lang="en-US" sz="3200" dirty="0"/>
              <a:t>Why is this potentially a meta-analysis?</a:t>
            </a:r>
          </a:p>
          <a:p>
            <a:pPr marL="0" indent="0">
              <a:buNone/>
            </a:pPr>
            <a:endParaRPr lang="en-US" sz="2400" dirty="0"/>
          </a:p>
        </p:txBody>
      </p:sp>
      <p:sp>
        <p:nvSpPr>
          <p:cNvPr id="4" name="Slide Number Placeholder 3">
            <a:extLst>
              <a:ext uri="{FF2B5EF4-FFF2-40B4-BE49-F238E27FC236}">
                <a16:creationId xmlns:a16="http://schemas.microsoft.com/office/drawing/2014/main" id="{275D2FA0-9F81-4912-9B1D-FB1B3C61725D}"/>
              </a:ext>
            </a:extLst>
          </p:cNvPr>
          <p:cNvSpPr>
            <a:spLocks noGrp="1"/>
          </p:cNvSpPr>
          <p:nvPr>
            <p:ph type="sldNum" sz="quarter" idx="12"/>
          </p:nvPr>
        </p:nvSpPr>
        <p:spPr/>
        <p:txBody>
          <a:bodyPr/>
          <a:lstStyle/>
          <a:p>
            <a:fld id="{C76307A9-9C5F-404A-A554-59C60E9C2133}" type="slidenum">
              <a:rPr lang="en-US" smtClean="0"/>
              <a:t>51</a:t>
            </a:fld>
            <a:endParaRPr lang="en-US" dirty="0"/>
          </a:p>
        </p:txBody>
      </p:sp>
    </p:spTree>
    <p:extLst>
      <p:ext uri="{BB962C8B-B14F-4D97-AF65-F5344CB8AC3E}">
        <p14:creationId xmlns:p14="http://schemas.microsoft.com/office/powerpoint/2010/main" val="2613249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7C84-2C5D-480C-BF1C-CBE9B60488B3}"/>
              </a:ext>
            </a:extLst>
          </p:cNvPr>
          <p:cNvSpPr>
            <a:spLocks noGrp="1"/>
          </p:cNvSpPr>
          <p:nvPr>
            <p:ph type="title"/>
          </p:nvPr>
        </p:nvSpPr>
        <p:spPr/>
        <p:txBody>
          <a:bodyPr/>
          <a:lstStyle/>
          <a:p>
            <a:r>
              <a:rPr lang="en-US" dirty="0"/>
              <a:t>Why a meta-analysis?</a:t>
            </a:r>
          </a:p>
        </p:txBody>
      </p:sp>
      <p:sp>
        <p:nvSpPr>
          <p:cNvPr id="3" name="Content Placeholder 2">
            <a:extLst>
              <a:ext uri="{FF2B5EF4-FFF2-40B4-BE49-F238E27FC236}">
                <a16:creationId xmlns:a16="http://schemas.microsoft.com/office/drawing/2014/main" id="{EFF38C96-70CC-4B1E-963C-3E8DBA869CD7}"/>
              </a:ext>
            </a:extLst>
          </p:cNvPr>
          <p:cNvSpPr>
            <a:spLocks noGrp="1"/>
          </p:cNvSpPr>
          <p:nvPr>
            <p:ph idx="1"/>
          </p:nvPr>
        </p:nvSpPr>
        <p:spPr>
          <a:xfrm>
            <a:off x="442519" y="1967230"/>
            <a:ext cx="8229600" cy="4389120"/>
          </a:xfrm>
        </p:spPr>
        <p:txBody>
          <a:bodyPr>
            <a:normAutofit/>
          </a:bodyPr>
          <a:lstStyle/>
          <a:p>
            <a:r>
              <a:rPr lang="en-US" sz="2900" dirty="0"/>
              <a:t>Subjects play the role of study.</a:t>
            </a:r>
          </a:p>
          <a:p>
            <a:r>
              <a:rPr lang="en-US" sz="2900" dirty="0"/>
              <a:t>BA started with one observation per study and graphically defined the “Limits of Agreement” as the mean deviation (Non-invasive-Invasive) +/- 1.96 standard deviations.  </a:t>
            </a:r>
          </a:p>
          <a:p>
            <a:r>
              <a:rPr lang="en-US" sz="2900" dirty="0"/>
              <a:t>Later, they established a fixed effects extension (all subjects have the same personal mean difference and personal standard deviation, and all observations are independent.)</a:t>
            </a:r>
          </a:p>
        </p:txBody>
      </p:sp>
      <p:sp>
        <p:nvSpPr>
          <p:cNvPr id="4" name="Slide Number Placeholder 3">
            <a:extLst>
              <a:ext uri="{FF2B5EF4-FFF2-40B4-BE49-F238E27FC236}">
                <a16:creationId xmlns:a16="http://schemas.microsoft.com/office/drawing/2014/main" id="{0BF805DB-00D3-4238-9E27-D135DB4EF020}"/>
              </a:ext>
            </a:extLst>
          </p:cNvPr>
          <p:cNvSpPr>
            <a:spLocks noGrp="1"/>
          </p:cNvSpPr>
          <p:nvPr>
            <p:ph type="sldNum" sz="quarter" idx="12"/>
          </p:nvPr>
        </p:nvSpPr>
        <p:spPr/>
        <p:txBody>
          <a:bodyPr/>
          <a:lstStyle/>
          <a:p>
            <a:fld id="{C76307A9-9C5F-404A-A554-59C60E9C2133}" type="slidenum">
              <a:rPr lang="en-US" smtClean="0"/>
              <a:t>52</a:t>
            </a:fld>
            <a:endParaRPr lang="en-US" dirty="0"/>
          </a:p>
        </p:txBody>
      </p:sp>
    </p:spTree>
    <p:extLst>
      <p:ext uri="{BB962C8B-B14F-4D97-AF65-F5344CB8AC3E}">
        <p14:creationId xmlns:p14="http://schemas.microsoft.com/office/powerpoint/2010/main" val="1259215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5D15-03E0-4FF9-A472-7EE6CD70E8CB}"/>
              </a:ext>
            </a:extLst>
          </p:cNvPr>
          <p:cNvSpPr>
            <a:spLocks noGrp="1"/>
          </p:cNvSpPr>
          <p:nvPr>
            <p:ph type="title"/>
          </p:nvPr>
        </p:nvSpPr>
        <p:spPr/>
        <p:txBody>
          <a:bodyPr>
            <a:normAutofit fontScale="90000"/>
          </a:bodyPr>
          <a:lstStyle/>
          <a:p>
            <a:r>
              <a:rPr lang="en-US" dirty="0"/>
              <a:t>Meta-analysis Population and Sample (Bland-Altman)</a:t>
            </a:r>
          </a:p>
        </p:txBody>
      </p:sp>
      <p:sp>
        <p:nvSpPr>
          <p:cNvPr id="3" name="Content Placeholder 2">
            <a:extLst>
              <a:ext uri="{FF2B5EF4-FFF2-40B4-BE49-F238E27FC236}">
                <a16:creationId xmlns:a16="http://schemas.microsoft.com/office/drawing/2014/main" id="{810E8BCA-CDD8-465C-B8B1-BBB18843BB30}"/>
              </a:ext>
            </a:extLst>
          </p:cNvPr>
          <p:cNvSpPr>
            <a:spLocks noGrp="1"/>
          </p:cNvSpPr>
          <p:nvPr>
            <p:ph idx="1"/>
          </p:nvPr>
        </p:nvSpPr>
        <p:spPr/>
        <p:txBody>
          <a:bodyPr>
            <a:normAutofit/>
          </a:bodyPr>
          <a:lstStyle/>
          <a:p>
            <a:r>
              <a:rPr lang="en-US" sz="2900" dirty="0"/>
              <a:t>We have a target population of past present and future patients with complete data</a:t>
            </a:r>
          </a:p>
          <a:p>
            <a:r>
              <a:rPr lang="en-US" sz="2900" dirty="0"/>
              <a:t>The goal is to estimate the mean-square error in the population: The average squared deviation of all measurements in the population.</a:t>
            </a:r>
          </a:p>
          <a:p>
            <a:r>
              <a:rPr lang="en-US" sz="2900" dirty="0"/>
              <a:t>The observed patients’ deviation data are complete (known without error)</a:t>
            </a:r>
          </a:p>
        </p:txBody>
      </p:sp>
      <p:sp>
        <p:nvSpPr>
          <p:cNvPr id="4" name="Slide Number Placeholder 3">
            <a:extLst>
              <a:ext uri="{FF2B5EF4-FFF2-40B4-BE49-F238E27FC236}">
                <a16:creationId xmlns:a16="http://schemas.microsoft.com/office/drawing/2014/main" id="{2212EE91-2AA7-4172-A7E7-40F628FF754B}"/>
              </a:ext>
            </a:extLst>
          </p:cNvPr>
          <p:cNvSpPr>
            <a:spLocks noGrp="1"/>
          </p:cNvSpPr>
          <p:nvPr>
            <p:ph type="sldNum" sz="quarter" idx="12"/>
          </p:nvPr>
        </p:nvSpPr>
        <p:spPr/>
        <p:txBody>
          <a:bodyPr/>
          <a:lstStyle/>
          <a:p>
            <a:fld id="{C76307A9-9C5F-404A-A554-59C60E9C2133}" type="slidenum">
              <a:rPr lang="en-US" smtClean="0"/>
              <a:t>53</a:t>
            </a:fld>
            <a:endParaRPr lang="en-US" dirty="0"/>
          </a:p>
        </p:txBody>
      </p:sp>
    </p:spTree>
    <p:extLst>
      <p:ext uri="{BB962C8B-B14F-4D97-AF65-F5344CB8AC3E}">
        <p14:creationId xmlns:p14="http://schemas.microsoft.com/office/powerpoint/2010/main" val="3588140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8D1D-1F67-499D-B40B-AE3D9748A473}"/>
              </a:ext>
            </a:extLst>
          </p:cNvPr>
          <p:cNvSpPr>
            <a:spLocks noGrp="1"/>
          </p:cNvSpPr>
          <p:nvPr>
            <p:ph type="title"/>
          </p:nvPr>
        </p:nvSpPr>
        <p:spPr/>
        <p:txBody>
          <a:bodyPr>
            <a:normAutofit fontScale="90000"/>
          </a:bodyPr>
          <a:lstStyle/>
          <a:p>
            <a:r>
              <a:rPr lang="en-US" dirty="0"/>
              <a:t>Why are current methods not enough?</a:t>
            </a:r>
          </a:p>
        </p:txBody>
      </p:sp>
      <p:sp>
        <p:nvSpPr>
          <p:cNvPr id="3" name="Content Placeholder 2">
            <a:extLst>
              <a:ext uri="{FF2B5EF4-FFF2-40B4-BE49-F238E27FC236}">
                <a16:creationId xmlns:a16="http://schemas.microsoft.com/office/drawing/2014/main" id="{27BE943D-3200-4119-A918-3A15BB1172D2}"/>
              </a:ext>
            </a:extLst>
          </p:cNvPr>
          <p:cNvSpPr>
            <a:spLocks noGrp="1"/>
          </p:cNvSpPr>
          <p:nvPr>
            <p:ph idx="1"/>
          </p:nvPr>
        </p:nvSpPr>
        <p:spPr/>
        <p:txBody>
          <a:bodyPr>
            <a:normAutofit/>
          </a:bodyPr>
          <a:lstStyle/>
          <a:p>
            <a:r>
              <a:rPr lang="en-US" sz="2900" dirty="0"/>
              <a:t>We want to allow for random effects (each subject has his/her own personal mean deviation)</a:t>
            </a:r>
          </a:p>
          <a:p>
            <a:r>
              <a:rPr lang="en-US" sz="2900" dirty="0"/>
              <a:t>We do not believe that we have independence of observations within patients</a:t>
            </a:r>
          </a:p>
          <a:p>
            <a:r>
              <a:rPr lang="en-US" sz="2900" dirty="0"/>
              <a:t>We believe that “Limits of Agreement”  (Mean +/- 2SD) do not make sense as the means vary personally, so there is no common mean to use.</a:t>
            </a:r>
          </a:p>
          <a:p>
            <a:r>
              <a:rPr lang="en-US" sz="2900" dirty="0"/>
              <a:t>Meta-Analysis gives us a very good answer.</a:t>
            </a:r>
          </a:p>
        </p:txBody>
      </p:sp>
      <p:sp>
        <p:nvSpPr>
          <p:cNvPr id="4" name="Slide Number Placeholder 3">
            <a:extLst>
              <a:ext uri="{FF2B5EF4-FFF2-40B4-BE49-F238E27FC236}">
                <a16:creationId xmlns:a16="http://schemas.microsoft.com/office/drawing/2014/main" id="{6B562564-7BC9-481A-AE9B-48E725D5ACB7}"/>
              </a:ext>
            </a:extLst>
          </p:cNvPr>
          <p:cNvSpPr>
            <a:spLocks noGrp="1"/>
          </p:cNvSpPr>
          <p:nvPr>
            <p:ph type="sldNum" sz="quarter" idx="12"/>
          </p:nvPr>
        </p:nvSpPr>
        <p:spPr/>
        <p:txBody>
          <a:bodyPr/>
          <a:lstStyle/>
          <a:p>
            <a:fld id="{C76307A9-9C5F-404A-A554-59C60E9C2133}" type="slidenum">
              <a:rPr lang="en-US" smtClean="0"/>
              <a:t>54</a:t>
            </a:fld>
            <a:endParaRPr lang="en-US" dirty="0"/>
          </a:p>
        </p:txBody>
      </p:sp>
    </p:spTree>
    <p:extLst>
      <p:ext uri="{BB962C8B-B14F-4D97-AF65-F5344CB8AC3E}">
        <p14:creationId xmlns:p14="http://schemas.microsoft.com/office/powerpoint/2010/main" val="2351642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B086-943B-41EB-ABD8-3814573A6382}"/>
              </a:ext>
            </a:extLst>
          </p:cNvPr>
          <p:cNvSpPr>
            <a:spLocks noGrp="1"/>
          </p:cNvSpPr>
          <p:nvPr>
            <p:ph type="title"/>
          </p:nvPr>
        </p:nvSpPr>
        <p:spPr/>
        <p:txBody>
          <a:bodyPr>
            <a:normAutofit fontScale="90000"/>
          </a:bodyPr>
          <a:lstStyle/>
          <a:p>
            <a:r>
              <a:rPr lang="en-US" dirty="0"/>
              <a:t>We have converted this to an estimation of a single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32941E-C215-49E5-BAD4-95D438C61A12}"/>
                  </a:ext>
                </a:extLst>
              </p:cNvPr>
              <p:cNvSpPr>
                <a:spLocks noGrp="1"/>
              </p:cNvSpPr>
              <p:nvPr>
                <p:ph idx="1"/>
              </p:nvPr>
            </p:nvSpPr>
            <p:spPr/>
            <p:txBody>
              <a:bodyPr>
                <a:normAutofit/>
              </a:bodyPr>
              <a:lstStyle/>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r>
                      <a:rPr lang="en-US" i="1">
                        <a:latin typeface="Cambria Math" panose="02040503050406030204" pitchFamily="18" charset="0"/>
                      </a:rPr>
                      <m:t> </m:t>
                    </m:r>
                  </m:oMath>
                </a14:m>
                <a:r>
                  <a:rPr lang="en-US" sz="3600" dirty="0"/>
                  <a:t>=Σ</a:t>
                </a:r>
                <a:r>
                  <a:rPr lang="en-US" dirty="0"/>
                  <a:t> N</a:t>
                </a:r>
                <a:r>
                  <a:rPr lang="en-US" baseline="-25000" dirty="0"/>
                  <a:t> j</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oMath>
                </a14:m>
                <a:r>
                  <a:rPr lang="en-US" baseline="-25000" dirty="0"/>
                  <a:t>j    </a:t>
                </a:r>
                <a:r>
                  <a:rPr lang="en-US" sz="3600" dirty="0"/>
                  <a:t>/ Σ</a:t>
                </a:r>
                <a:r>
                  <a:rPr lang="en-US" dirty="0"/>
                  <a:t> N</a:t>
                </a:r>
                <a:r>
                  <a:rPr lang="en-US" baseline="-25000" dirty="0"/>
                  <a:t> j </a:t>
                </a:r>
                <a:r>
                  <a:rPr lang="en-US" sz="3600" dirty="0"/>
                  <a:t>(Summed over sample)</a:t>
                </a:r>
                <a:r>
                  <a:rPr lang="en-US" dirty="0"/>
                  <a:t> </a:t>
                </a:r>
                <a:endParaRPr lang="en-US" baseline="-25000" dirty="0"/>
              </a:p>
              <a:p>
                <a:r>
                  <a:rPr lang="en-US" dirty="0"/>
                  <a:t>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𝜃</m:t>
                        </m:r>
                      </m:e>
                    </m:acc>
                  </m:oMath>
                </a14:m>
                <a:r>
                  <a:rPr lang="en-US" sz="2900" baseline="-25000" dirty="0"/>
                  <a:t>j </a:t>
                </a:r>
                <a:r>
                  <a:rPr lang="en-US" sz="2900" dirty="0"/>
                  <a:t> is the mean squared deviation (Non-invasive minus invasive) for subject j over subject j’s observations.</a:t>
                </a:r>
              </a:p>
              <a:p>
                <a:r>
                  <a:rPr lang="en-US" sz="2900" dirty="0"/>
                  <a:t>Handles, but does not require repeated measures or within patient independence.  </a:t>
                </a:r>
              </a:p>
              <a:p>
                <a:r>
                  <a:rPr lang="en-US" sz="2900" dirty="0"/>
                  <a:t>The target population parameter is</a:t>
                </a:r>
              </a:p>
              <a:p>
                <a:r>
                  <a:rPr lang="el-GR" sz="3600" dirty="0"/>
                  <a:t>θ</a:t>
                </a:r>
                <a:r>
                  <a:rPr lang="en-US" sz="3600" dirty="0"/>
                  <a:t>=Σ</a:t>
                </a:r>
                <a:r>
                  <a:rPr lang="en-US" dirty="0"/>
                  <a:t> N</a:t>
                </a:r>
                <a:r>
                  <a:rPr lang="en-US" baseline="-25000" dirty="0"/>
                  <a:t> j</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oMath>
                </a14:m>
                <a:r>
                  <a:rPr lang="en-US" baseline="-25000" dirty="0"/>
                  <a:t>j    </a:t>
                </a:r>
                <a:r>
                  <a:rPr lang="en-US" sz="3600" dirty="0"/>
                  <a:t>/ Σ</a:t>
                </a:r>
                <a:r>
                  <a:rPr lang="en-US" dirty="0"/>
                  <a:t> N</a:t>
                </a:r>
                <a:r>
                  <a:rPr lang="en-US" baseline="-25000" dirty="0"/>
                  <a:t> j</a:t>
                </a:r>
                <a:r>
                  <a:rPr lang="en-US" dirty="0"/>
                  <a:t>(Summed over the target Pop)</a:t>
                </a:r>
              </a:p>
            </p:txBody>
          </p:sp>
        </mc:Choice>
        <mc:Fallback xmlns="">
          <p:sp>
            <p:nvSpPr>
              <p:cNvPr id="3" name="Content Placeholder 2">
                <a:extLst>
                  <a:ext uri="{FF2B5EF4-FFF2-40B4-BE49-F238E27FC236}">
                    <a16:creationId xmlns:a16="http://schemas.microsoft.com/office/drawing/2014/main" id="{B232941E-C215-49E5-BAD4-95D438C61A12}"/>
                  </a:ext>
                </a:extLst>
              </p:cNvPr>
              <p:cNvSpPr>
                <a:spLocks noGrp="1" noRot="1" noChangeAspect="1" noMove="1" noResize="1" noEditPoints="1" noAdjustHandles="1" noChangeArrowheads="1" noChangeShapeType="1" noTextEdit="1"/>
              </p:cNvSpPr>
              <p:nvPr>
                <p:ph idx="1"/>
              </p:nvPr>
            </p:nvSpPr>
            <p:spPr>
              <a:blipFill>
                <a:blip r:embed="rId2"/>
                <a:stretch>
                  <a:fillRect l="-1704" t="-2222" r="-2222" b="-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324F4C0-48DA-409F-9ED4-88D8D9C4B144}"/>
              </a:ext>
            </a:extLst>
          </p:cNvPr>
          <p:cNvSpPr>
            <a:spLocks noGrp="1"/>
          </p:cNvSpPr>
          <p:nvPr>
            <p:ph type="sldNum" sz="quarter" idx="12"/>
          </p:nvPr>
        </p:nvSpPr>
        <p:spPr/>
        <p:txBody>
          <a:bodyPr/>
          <a:lstStyle/>
          <a:p>
            <a:fld id="{C76307A9-9C5F-404A-A554-59C60E9C2133}" type="slidenum">
              <a:rPr lang="en-US" smtClean="0"/>
              <a:t>55</a:t>
            </a:fld>
            <a:endParaRPr lang="en-US" dirty="0"/>
          </a:p>
        </p:txBody>
      </p:sp>
    </p:spTree>
    <p:extLst>
      <p:ext uri="{BB962C8B-B14F-4D97-AF65-F5344CB8AC3E}">
        <p14:creationId xmlns:p14="http://schemas.microsoft.com/office/powerpoint/2010/main" val="4231627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8BAF-74FB-4694-B2A0-8E29AF93B0DE}"/>
              </a:ext>
            </a:extLst>
          </p:cNvPr>
          <p:cNvSpPr>
            <a:spLocks noGrp="1"/>
          </p:cNvSpPr>
          <p:nvPr>
            <p:ph type="title"/>
          </p:nvPr>
        </p:nvSpPr>
        <p:spPr/>
        <p:txBody>
          <a:bodyPr/>
          <a:lstStyle/>
          <a:p>
            <a:r>
              <a:rPr lang="en-US" dirty="0"/>
              <a:t>Why mean-square error (MSE)?</a:t>
            </a:r>
          </a:p>
        </p:txBody>
      </p:sp>
      <p:sp>
        <p:nvSpPr>
          <p:cNvPr id="3" name="Content Placeholder 2">
            <a:extLst>
              <a:ext uri="{FF2B5EF4-FFF2-40B4-BE49-F238E27FC236}">
                <a16:creationId xmlns:a16="http://schemas.microsoft.com/office/drawing/2014/main" id="{1BCD7181-8CC4-40B6-8AAC-8E070926E048}"/>
              </a:ext>
            </a:extLst>
          </p:cNvPr>
          <p:cNvSpPr>
            <a:spLocks noGrp="1"/>
          </p:cNvSpPr>
          <p:nvPr>
            <p:ph idx="1"/>
          </p:nvPr>
        </p:nvSpPr>
        <p:spPr/>
        <p:txBody>
          <a:bodyPr>
            <a:noAutofit/>
          </a:bodyPr>
          <a:lstStyle/>
          <a:p>
            <a:r>
              <a:rPr lang="en-US" sz="2900" dirty="0"/>
              <a:t>Takes both bias and sampling error into account.</a:t>
            </a:r>
          </a:p>
          <a:p>
            <a:r>
              <a:rPr lang="en-US" sz="2900" dirty="0"/>
              <a:t>No new theory required, (Means in a meta-analysis)</a:t>
            </a:r>
          </a:p>
          <a:p>
            <a:r>
              <a:rPr lang="en-US" sz="2900" dirty="0"/>
              <a:t>Absolute Bias and variance can be studied in a like way. For variance, patients contributing one observation cannot be used.</a:t>
            </a:r>
          </a:p>
          <a:p>
            <a:r>
              <a:rPr lang="en-US" sz="2900" dirty="0"/>
              <a:t>MSE provides point and interval estimates, so we can assess if replacement of the invasive test is warranted.</a:t>
            </a:r>
          </a:p>
        </p:txBody>
      </p:sp>
      <p:sp>
        <p:nvSpPr>
          <p:cNvPr id="4" name="Slide Number Placeholder 3">
            <a:extLst>
              <a:ext uri="{FF2B5EF4-FFF2-40B4-BE49-F238E27FC236}">
                <a16:creationId xmlns:a16="http://schemas.microsoft.com/office/drawing/2014/main" id="{61B031C0-23EF-4FC7-BD81-134372DA5671}"/>
              </a:ext>
            </a:extLst>
          </p:cNvPr>
          <p:cNvSpPr>
            <a:spLocks noGrp="1"/>
          </p:cNvSpPr>
          <p:nvPr>
            <p:ph type="sldNum" sz="quarter" idx="12"/>
          </p:nvPr>
        </p:nvSpPr>
        <p:spPr/>
        <p:txBody>
          <a:bodyPr/>
          <a:lstStyle/>
          <a:p>
            <a:fld id="{C76307A9-9C5F-404A-A554-59C60E9C2133}" type="slidenum">
              <a:rPr lang="en-US" smtClean="0"/>
              <a:t>56</a:t>
            </a:fld>
            <a:endParaRPr lang="en-US" dirty="0"/>
          </a:p>
        </p:txBody>
      </p:sp>
    </p:spTree>
    <p:extLst>
      <p:ext uri="{BB962C8B-B14F-4D97-AF65-F5344CB8AC3E}">
        <p14:creationId xmlns:p14="http://schemas.microsoft.com/office/powerpoint/2010/main" val="2728814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D1C5-B236-44DE-8B7D-C754587C9180}"/>
              </a:ext>
            </a:extLst>
          </p:cNvPr>
          <p:cNvSpPr>
            <a:spLocks noGrp="1"/>
          </p:cNvSpPr>
          <p:nvPr>
            <p:ph type="title"/>
          </p:nvPr>
        </p:nvSpPr>
        <p:spPr/>
        <p:txBody>
          <a:bodyPr/>
          <a:lstStyle/>
          <a:p>
            <a:r>
              <a:rPr lang="en-US" dirty="0"/>
              <a:t>Describing Heterogeneity</a:t>
            </a:r>
          </a:p>
        </p:txBody>
      </p:sp>
      <p:sp>
        <p:nvSpPr>
          <p:cNvPr id="3" name="Content Placeholder 2">
            <a:extLst>
              <a:ext uri="{FF2B5EF4-FFF2-40B4-BE49-F238E27FC236}">
                <a16:creationId xmlns:a16="http://schemas.microsoft.com/office/drawing/2014/main" id="{4D5369BA-5A5F-46B2-BADB-500A46908B3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3A3AB17-F250-4BA4-81E2-735823C1C6DB}"/>
              </a:ext>
            </a:extLst>
          </p:cNvPr>
          <p:cNvSpPr>
            <a:spLocks noGrp="1"/>
          </p:cNvSpPr>
          <p:nvPr>
            <p:ph type="sldNum" sz="quarter" idx="12"/>
          </p:nvPr>
        </p:nvSpPr>
        <p:spPr/>
        <p:txBody>
          <a:bodyPr/>
          <a:lstStyle/>
          <a:p>
            <a:fld id="{C76307A9-9C5F-404A-A554-59C60E9C2133}" type="slidenum">
              <a:rPr lang="en-US" smtClean="0"/>
              <a:t>57</a:t>
            </a:fld>
            <a:endParaRPr lang="en-US" dirty="0"/>
          </a:p>
        </p:txBody>
      </p:sp>
    </p:spTree>
    <p:extLst>
      <p:ext uri="{BB962C8B-B14F-4D97-AF65-F5344CB8AC3E}">
        <p14:creationId xmlns:p14="http://schemas.microsoft.com/office/powerpoint/2010/main" val="1524810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702B-6FA3-4A42-83F5-065ADD9DA88E}"/>
              </a:ext>
            </a:extLst>
          </p:cNvPr>
          <p:cNvSpPr>
            <a:spLocks noGrp="1"/>
          </p:cNvSpPr>
          <p:nvPr>
            <p:ph type="title"/>
          </p:nvPr>
        </p:nvSpPr>
        <p:spPr/>
        <p:txBody>
          <a:bodyPr/>
          <a:lstStyle/>
          <a:p>
            <a:r>
              <a:rPr lang="en-US" dirty="0"/>
              <a:t>Between Study Variance</a:t>
            </a:r>
          </a:p>
        </p:txBody>
      </p:sp>
      <p:sp>
        <p:nvSpPr>
          <p:cNvPr id="3" name="Content Placeholder 2">
            <a:extLst>
              <a:ext uri="{FF2B5EF4-FFF2-40B4-BE49-F238E27FC236}">
                <a16:creationId xmlns:a16="http://schemas.microsoft.com/office/drawing/2014/main" id="{E2AC54FE-A7FD-4886-A77E-8908C6D1CF08}"/>
              </a:ext>
            </a:extLst>
          </p:cNvPr>
          <p:cNvSpPr>
            <a:spLocks noGrp="1"/>
          </p:cNvSpPr>
          <p:nvPr>
            <p:ph idx="1"/>
          </p:nvPr>
        </p:nvSpPr>
        <p:spPr/>
        <p:txBody>
          <a:bodyPr>
            <a:noAutofit/>
          </a:bodyPr>
          <a:lstStyle/>
          <a:p>
            <a:r>
              <a:rPr lang="en-US" sz="2900" dirty="0"/>
              <a:t>This is very simple in Studies-at-Random</a:t>
            </a:r>
          </a:p>
          <a:p>
            <a:r>
              <a:rPr lang="en-US" sz="2900" dirty="0"/>
              <a:t>V</a:t>
            </a:r>
            <a:r>
              <a:rPr lang="en-US" sz="2900" baseline="-25000" dirty="0"/>
              <a:t>b</a:t>
            </a:r>
            <a:r>
              <a:rPr lang="en-US" sz="2900" baseline="38000" dirty="0"/>
              <a:t>2</a:t>
            </a:r>
            <a:r>
              <a:rPr lang="en-US" sz="2900" dirty="0"/>
              <a:t>= Σ W</a:t>
            </a:r>
            <a:r>
              <a:rPr lang="en-US" sz="2900" baseline="-25000" dirty="0"/>
              <a:t> j</a:t>
            </a:r>
            <a:r>
              <a:rPr lang="en-US" sz="2900" dirty="0"/>
              <a:t> ( y</a:t>
            </a:r>
            <a:r>
              <a:rPr lang="en-US" sz="2900" baseline="-25000" dirty="0"/>
              <a:t> j</a:t>
            </a:r>
            <a:r>
              <a:rPr lang="en-US" sz="2900" dirty="0"/>
              <a:t> –y*)</a:t>
            </a:r>
            <a:r>
              <a:rPr lang="en-US" sz="2900" baseline="30000" dirty="0"/>
              <a:t>2</a:t>
            </a:r>
            <a:r>
              <a:rPr lang="en-US" sz="2900" dirty="0"/>
              <a:t>  .</a:t>
            </a:r>
          </a:p>
          <a:p>
            <a:r>
              <a:rPr lang="en-US" sz="2900" dirty="0"/>
              <a:t> y</a:t>
            </a:r>
            <a:r>
              <a:rPr lang="en-US" sz="2900" baseline="-25000" dirty="0"/>
              <a:t> j</a:t>
            </a:r>
            <a:r>
              <a:rPr lang="en-US" sz="2900" dirty="0"/>
              <a:t>  is the estimated mean for study j </a:t>
            </a:r>
          </a:p>
          <a:p>
            <a:r>
              <a:rPr lang="en-US" sz="2900" dirty="0"/>
              <a:t>W</a:t>
            </a:r>
            <a:r>
              <a:rPr lang="en-US" sz="2900" baseline="-25000" dirty="0"/>
              <a:t> j</a:t>
            </a:r>
            <a:r>
              <a:rPr lang="en-US" sz="2900" dirty="0"/>
              <a:t> = N</a:t>
            </a:r>
            <a:r>
              <a:rPr lang="en-US" sz="2900" baseline="-25000" dirty="0"/>
              <a:t> j</a:t>
            </a:r>
            <a:r>
              <a:rPr lang="en-US" sz="2900" dirty="0"/>
              <a:t> / Σ N</a:t>
            </a:r>
            <a:r>
              <a:rPr lang="en-US" sz="2900" baseline="-25000" dirty="0"/>
              <a:t> j</a:t>
            </a:r>
            <a:r>
              <a:rPr lang="en-US" sz="2900" dirty="0"/>
              <a:t> .</a:t>
            </a:r>
          </a:p>
          <a:p>
            <a:r>
              <a:rPr lang="en-US" sz="2900" dirty="0"/>
              <a:t>y*= Σ W</a:t>
            </a:r>
            <a:r>
              <a:rPr lang="en-US" sz="2900" baseline="-25000" dirty="0"/>
              <a:t> j</a:t>
            </a:r>
            <a:r>
              <a:rPr lang="en-US" sz="2900" dirty="0"/>
              <a:t> y</a:t>
            </a:r>
            <a:r>
              <a:rPr lang="en-US" sz="2900" baseline="-25000" dirty="0"/>
              <a:t> j</a:t>
            </a:r>
            <a:r>
              <a:rPr lang="en-US" sz="2900" dirty="0"/>
              <a:t>   is the point estimate of the overall mean. </a:t>
            </a:r>
          </a:p>
          <a:p>
            <a:r>
              <a:rPr lang="en-US" sz="2900" dirty="0"/>
              <a:t>Interpretation: Replace all study data with the study mean and calculate the resulting variance in the total sample. (Descriptive Statistic)</a:t>
            </a:r>
          </a:p>
        </p:txBody>
      </p:sp>
      <p:sp>
        <p:nvSpPr>
          <p:cNvPr id="4" name="Slide Number Placeholder 3">
            <a:extLst>
              <a:ext uri="{FF2B5EF4-FFF2-40B4-BE49-F238E27FC236}">
                <a16:creationId xmlns:a16="http://schemas.microsoft.com/office/drawing/2014/main" id="{ADF17DDD-B101-4A87-92FD-CFE309427C2D}"/>
              </a:ext>
            </a:extLst>
          </p:cNvPr>
          <p:cNvSpPr>
            <a:spLocks noGrp="1"/>
          </p:cNvSpPr>
          <p:nvPr>
            <p:ph type="sldNum" sz="quarter" idx="12"/>
          </p:nvPr>
        </p:nvSpPr>
        <p:spPr/>
        <p:txBody>
          <a:bodyPr/>
          <a:lstStyle/>
          <a:p>
            <a:fld id="{C76307A9-9C5F-404A-A554-59C60E9C2133}" type="slidenum">
              <a:rPr lang="en-US" smtClean="0"/>
              <a:t>58</a:t>
            </a:fld>
            <a:endParaRPr lang="en-US" dirty="0"/>
          </a:p>
        </p:txBody>
      </p:sp>
    </p:spTree>
    <p:extLst>
      <p:ext uri="{BB962C8B-B14F-4D97-AF65-F5344CB8AC3E}">
        <p14:creationId xmlns:p14="http://schemas.microsoft.com/office/powerpoint/2010/main" val="1197270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4DCE-89B4-4ACB-BC83-794E7B35EB77}"/>
              </a:ext>
            </a:extLst>
          </p:cNvPr>
          <p:cNvSpPr>
            <a:spLocks noGrp="1"/>
          </p:cNvSpPr>
          <p:nvPr>
            <p:ph type="title"/>
          </p:nvPr>
        </p:nvSpPr>
        <p:spPr/>
        <p:txBody>
          <a:bodyPr>
            <a:normAutofit fontScale="90000"/>
          </a:bodyPr>
          <a:lstStyle/>
          <a:p>
            <a:r>
              <a:rPr lang="en-US" dirty="0"/>
              <a:t>Obstacles to Getting Things Right</a:t>
            </a:r>
          </a:p>
        </p:txBody>
      </p:sp>
      <p:sp>
        <p:nvSpPr>
          <p:cNvPr id="3" name="Content Placeholder 2">
            <a:extLst>
              <a:ext uri="{FF2B5EF4-FFF2-40B4-BE49-F238E27FC236}">
                <a16:creationId xmlns:a16="http://schemas.microsoft.com/office/drawing/2014/main" id="{0261F89D-83ED-4017-8473-A9F0666DFE7E}"/>
              </a:ext>
            </a:extLst>
          </p:cNvPr>
          <p:cNvSpPr>
            <a:spLocks noGrp="1"/>
          </p:cNvSpPr>
          <p:nvPr>
            <p:ph idx="1"/>
          </p:nvPr>
        </p:nvSpPr>
        <p:spPr/>
        <p:txBody>
          <a:bodyPr>
            <a:normAutofit/>
          </a:bodyPr>
          <a:lstStyle/>
          <a:p>
            <a:r>
              <a:rPr lang="en-US" sz="4000" dirty="0"/>
              <a:t>43 Years of Malpractice (1976-2019)</a:t>
            </a:r>
          </a:p>
        </p:txBody>
      </p:sp>
      <p:sp>
        <p:nvSpPr>
          <p:cNvPr id="4" name="Slide Number Placeholder 3">
            <a:extLst>
              <a:ext uri="{FF2B5EF4-FFF2-40B4-BE49-F238E27FC236}">
                <a16:creationId xmlns:a16="http://schemas.microsoft.com/office/drawing/2014/main" id="{F51172F7-6E60-4B2A-BFC5-2A82C36D92E3}"/>
              </a:ext>
            </a:extLst>
          </p:cNvPr>
          <p:cNvSpPr>
            <a:spLocks noGrp="1"/>
          </p:cNvSpPr>
          <p:nvPr>
            <p:ph type="sldNum" sz="quarter" idx="12"/>
          </p:nvPr>
        </p:nvSpPr>
        <p:spPr/>
        <p:txBody>
          <a:bodyPr/>
          <a:lstStyle/>
          <a:p>
            <a:fld id="{C76307A9-9C5F-404A-A554-59C60E9C2133}" type="slidenum">
              <a:rPr lang="en-US" smtClean="0"/>
              <a:t>59</a:t>
            </a:fld>
            <a:endParaRPr lang="en-US" dirty="0"/>
          </a:p>
        </p:txBody>
      </p:sp>
    </p:spTree>
    <p:extLst>
      <p:ext uri="{BB962C8B-B14F-4D97-AF65-F5344CB8AC3E}">
        <p14:creationId xmlns:p14="http://schemas.microsoft.com/office/powerpoint/2010/main" val="330090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4300-946F-412D-A9B8-26D6B8D10A0D}"/>
              </a:ext>
            </a:extLst>
          </p:cNvPr>
          <p:cNvSpPr>
            <a:spLocks noGrp="1"/>
          </p:cNvSpPr>
          <p:nvPr>
            <p:ph type="ctrTitle"/>
          </p:nvPr>
        </p:nvSpPr>
        <p:spPr/>
        <p:txBody>
          <a:bodyPr/>
          <a:lstStyle/>
          <a:p>
            <a:r>
              <a:rPr lang="en-US" dirty="0"/>
              <a:t>3</a:t>
            </a:r>
          </a:p>
        </p:txBody>
      </p:sp>
      <p:sp>
        <p:nvSpPr>
          <p:cNvPr id="3" name="Subtitle 2">
            <a:extLst>
              <a:ext uri="{FF2B5EF4-FFF2-40B4-BE49-F238E27FC236}">
                <a16:creationId xmlns:a16="http://schemas.microsoft.com/office/drawing/2014/main" id="{03C0D6E2-A29B-4F9D-B077-3E91B9770192}"/>
              </a:ext>
            </a:extLst>
          </p:cNvPr>
          <p:cNvSpPr>
            <a:spLocks noGrp="1"/>
          </p:cNvSpPr>
          <p:nvPr>
            <p:ph type="subTitle" idx="1"/>
          </p:nvPr>
        </p:nvSpPr>
        <p:spPr/>
        <p:txBody>
          <a:bodyPr/>
          <a:lstStyle/>
          <a:p>
            <a:endParaRPr lang="en-US" dirty="0"/>
          </a:p>
        </p:txBody>
      </p:sp>
      <p:pic>
        <p:nvPicPr>
          <p:cNvPr id="5" name="Picture 4" descr="A close up of a logo&#10;&#10;Description automatically generated">
            <a:extLst>
              <a:ext uri="{FF2B5EF4-FFF2-40B4-BE49-F238E27FC236}">
                <a16:creationId xmlns:a16="http://schemas.microsoft.com/office/drawing/2014/main" id="{032431D6-5382-4C30-936B-6A373A687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138" y="3400421"/>
            <a:ext cx="35724" cy="57158"/>
          </a:xfrm>
          <a:prstGeom prst="rect">
            <a:avLst/>
          </a:prstGeom>
        </p:spPr>
      </p:pic>
      <p:pic>
        <p:nvPicPr>
          <p:cNvPr id="7" name="Picture 6" descr="A close up of a receipt&#10;&#10;Description automatically generated">
            <a:extLst>
              <a:ext uri="{FF2B5EF4-FFF2-40B4-BE49-F238E27FC236}">
                <a16:creationId xmlns:a16="http://schemas.microsoft.com/office/drawing/2014/main" id="{07E1E44B-5DE1-4184-BDF9-7DD0ADAA4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857" y="857250"/>
            <a:ext cx="6856286" cy="5143500"/>
          </a:xfrm>
          <a:prstGeom prst="rect">
            <a:avLst/>
          </a:prstGeom>
        </p:spPr>
      </p:pic>
    </p:spTree>
    <p:extLst>
      <p:ext uri="{BB962C8B-B14F-4D97-AF65-F5344CB8AC3E}">
        <p14:creationId xmlns:p14="http://schemas.microsoft.com/office/powerpoint/2010/main" val="1530851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DDA9-ED0A-4372-983A-63A4D3823C61}"/>
              </a:ext>
            </a:extLst>
          </p:cNvPr>
          <p:cNvSpPr>
            <a:spLocks noGrp="1"/>
          </p:cNvSpPr>
          <p:nvPr>
            <p:ph type="title"/>
          </p:nvPr>
        </p:nvSpPr>
        <p:spPr/>
        <p:txBody>
          <a:bodyPr/>
          <a:lstStyle/>
          <a:p>
            <a:r>
              <a:rPr lang="en-US" dirty="0"/>
              <a:t>Establishment Clout</a:t>
            </a:r>
          </a:p>
        </p:txBody>
      </p:sp>
      <p:sp>
        <p:nvSpPr>
          <p:cNvPr id="3" name="Content Placeholder 2">
            <a:extLst>
              <a:ext uri="{FF2B5EF4-FFF2-40B4-BE49-F238E27FC236}">
                <a16:creationId xmlns:a16="http://schemas.microsoft.com/office/drawing/2014/main" id="{8FC00F3B-0650-41F5-91BB-B620CD1F7164}"/>
              </a:ext>
            </a:extLst>
          </p:cNvPr>
          <p:cNvSpPr>
            <a:spLocks noGrp="1"/>
          </p:cNvSpPr>
          <p:nvPr>
            <p:ph idx="1"/>
          </p:nvPr>
        </p:nvSpPr>
        <p:spPr/>
        <p:txBody>
          <a:bodyPr>
            <a:normAutofit lnSpcReduction="10000"/>
          </a:bodyPr>
          <a:lstStyle/>
          <a:p>
            <a:r>
              <a:rPr lang="en-US" sz="2900" dirty="0"/>
              <a:t>Short Courses by the Insiders ($1795 for three days)</a:t>
            </a:r>
          </a:p>
          <a:p>
            <a:r>
              <a:rPr lang="en-US" sz="2900" dirty="0"/>
              <a:t>Software from the Insiders (Comprehensive Meta-Analysis, $795 for one site for two years);RevMan 5 (Default for the Cochrane Collaborative)</a:t>
            </a:r>
          </a:p>
          <a:p>
            <a:r>
              <a:rPr lang="en-US" sz="2900" dirty="0"/>
              <a:t>DerSimonian-Laird paper (over 24,000 Google Scholar citations, over 1,000 PubMed hits) </a:t>
            </a:r>
          </a:p>
          <a:p>
            <a:r>
              <a:rPr lang="en-US" sz="2900" dirty="0"/>
              <a:t>Egger’s Test (over 23,000 Google Scholar citations, over 1,200 PubMed hits)</a:t>
            </a:r>
          </a:p>
          <a:p>
            <a:endParaRPr lang="en-US" dirty="0"/>
          </a:p>
          <a:p>
            <a:endParaRPr lang="en-US" dirty="0"/>
          </a:p>
        </p:txBody>
      </p:sp>
      <p:sp>
        <p:nvSpPr>
          <p:cNvPr id="4" name="Slide Number Placeholder 3">
            <a:extLst>
              <a:ext uri="{FF2B5EF4-FFF2-40B4-BE49-F238E27FC236}">
                <a16:creationId xmlns:a16="http://schemas.microsoft.com/office/drawing/2014/main" id="{46BA46FC-2B24-49D5-93F6-5D850A12B713}"/>
              </a:ext>
            </a:extLst>
          </p:cNvPr>
          <p:cNvSpPr>
            <a:spLocks noGrp="1"/>
          </p:cNvSpPr>
          <p:nvPr>
            <p:ph type="sldNum" sz="quarter" idx="12"/>
          </p:nvPr>
        </p:nvSpPr>
        <p:spPr/>
        <p:txBody>
          <a:bodyPr/>
          <a:lstStyle/>
          <a:p>
            <a:fld id="{C76307A9-9C5F-404A-A554-59C60E9C2133}" type="slidenum">
              <a:rPr lang="en-US" smtClean="0"/>
              <a:t>60</a:t>
            </a:fld>
            <a:endParaRPr lang="en-US" dirty="0"/>
          </a:p>
        </p:txBody>
      </p:sp>
    </p:spTree>
    <p:extLst>
      <p:ext uri="{BB962C8B-B14F-4D97-AF65-F5344CB8AC3E}">
        <p14:creationId xmlns:p14="http://schemas.microsoft.com/office/powerpoint/2010/main" val="2241110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0F94-76C7-4A19-86ED-690EBDD5747F}"/>
              </a:ext>
            </a:extLst>
          </p:cNvPr>
          <p:cNvSpPr>
            <a:spLocks noGrp="1"/>
          </p:cNvSpPr>
          <p:nvPr>
            <p:ph type="title"/>
          </p:nvPr>
        </p:nvSpPr>
        <p:spPr/>
        <p:txBody>
          <a:bodyPr>
            <a:normAutofit fontScale="90000"/>
          </a:bodyPr>
          <a:lstStyle/>
          <a:p>
            <a:r>
              <a:rPr lang="en-US" dirty="0"/>
              <a:t>Conflict of Interest (Advice that Applies beyond Meta-Analysis)</a:t>
            </a:r>
          </a:p>
        </p:txBody>
      </p:sp>
      <p:sp>
        <p:nvSpPr>
          <p:cNvPr id="3" name="Content Placeholder 2">
            <a:extLst>
              <a:ext uri="{FF2B5EF4-FFF2-40B4-BE49-F238E27FC236}">
                <a16:creationId xmlns:a16="http://schemas.microsoft.com/office/drawing/2014/main" id="{2FACBC86-B284-4AA6-AAA2-81D719FABCCA}"/>
              </a:ext>
            </a:extLst>
          </p:cNvPr>
          <p:cNvSpPr>
            <a:spLocks noGrp="1"/>
          </p:cNvSpPr>
          <p:nvPr>
            <p:ph idx="1"/>
          </p:nvPr>
        </p:nvSpPr>
        <p:spPr/>
        <p:txBody>
          <a:bodyPr/>
          <a:lstStyle/>
          <a:p>
            <a:r>
              <a:rPr lang="en-US" dirty="0"/>
              <a:t>If you submit a paper that challenges the establishment’s way of doing business, you reviewers are almost certainly insiders or scholars whose own analyses as consultants have relied heavily on the establishment’s methods.</a:t>
            </a:r>
          </a:p>
          <a:p>
            <a:r>
              <a:rPr lang="en-US" dirty="0"/>
              <a:t>If you say these methods are seriously flawed, expect pushback. But in your cover letter bring up the potential conflict to the editor and suggest possible non-conflicted reviewers.</a:t>
            </a:r>
          </a:p>
          <a:p>
            <a:endParaRPr lang="en-US" dirty="0"/>
          </a:p>
        </p:txBody>
      </p:sp>
      <p:sp>
        <p:nvSpPr>
          <p:cNvPr id="4" name="Slide Number Placeholder 3">
            <a:extLst>
              <a:ext uri="{FF2B5EF4-FFF2-40B4-BE49-F238E27FC236}">
                <a16:creationId xmlns:a16="http://schemas.microsoft.com/office/drawing/2014/main" id="{0D9F12A8-3B2A-4ED4-903A-C2DCEF4C209A}"/>
              </a:ext>
            </a:extLst>
          </p:cNvPr>
          <p:cNvSpPr>
            <a:spLocks noGrp="1"/>
          </p:cNvSpPr>
          <p:nvPr>
            <p:ph type="sldNum" sz="quarter" idx="12"/>
          </p:nvPr>
        </p:nvSpPr>
        <p:spPr/>
        <p:txBody>
          <a:bodyPr/>
          <a:lstStyle/>
          <a:p>
            <a:fld id="{C76307A9-9C5F-404A-A554-59C60E9C2133}" type="slidenum">
              <a:rPr lang="en-US" smtClean="0"/>
              <a:t>61</a:t>
            </a:fld>
            <a:endParaRPr lang="en-US" dirty="0"/>
          </a:p>
        </p:txBody>
      </p:sp>
    </p:spTree>
    <p:extLst>
      <p:ext uri="{BB962C8B-B14F-4D97-AF65-F5344CB8AC3E}">
        <p14:creationId xmlns:p14="http://schemas.microsoft.com/office/powerpoint/2010/main" val="608827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B2C3-3293-4499-8F25-D2EA6AFFEB2B}"/>
              </a:ext>
            </a:extLst>
          </p:cNvPr>
          <p:cNvSpPr>
            <a:spLocks noGrp="1"/>
          </p:cNvSpPr>
          <p:nvPr>
            <p:ph type="title"/>
          </p:nvPr>
        </p:nvSpPr>
        <p:spPr/>
        <p:txBody>
          <a:bodyPr>
            <a:normAutofit fontScale="90000"/>
          </a:bodyPr>
          <a:lstStyle/>
          <a:p>
            <a:r>
              <a:rPr lang="en-US" dirty="0"/>
              <a:t>Ex: Testosterone Replacement Therapy and Cardiac Events</a:t>
            </a:r>
          </a:p>
        </p:txBody>
      </p:sp>
      <p:sp>
        <p:nvSpPr>
          <p:cNvPr id="3" name="Content Placeholder 2">
            <a:extLst>
              <a:ext uri="{FF2B5EF4-FFF2-40B4-BE49-F238E27FC236}">
                <a16:creationId xmlns:a16="http://schemas.microsoft.com/office/drawing/2014/main" id="{BF102620-1EBD-49E6-B49B-2BB993FA12AE}"/>
              </a:ext>
            </a:extLst>
          </p:cNvPr>
          <p:cNvSpPr>
            <a:spLocks noGrp="1"/>
          </p:cNvSpPr>
          <p:nvPr>
            <p:ph idx="1"/>
          </p:nvPr>
        </p:nvSpPr>
        <p:spPr/>
        <p:txBody>
          <a:bodyPr/>
          <a:lstStyle/>
          <a:p>
            <a:r>
              <a:rPr lang="en-US" b="1" dirty="0"/>
              <a:t>Xu</a:t>
            </a:r>
            <a:r>
              <a:rPr lang="en-US" dirty="0"/>
              <a:t> et al. (2013) Conduct a Meta-Analysis of demonstrating an Elevated Cardiac Risk for men receiving this treatment</a:t>
            </a:r>
          </a:p>
          <a:p>
            <a:r>
              <a:rPr lang="en-US" dirty="0"/>
              <a:t>Veteran’s Administration bans nearly all prescriptions</a:t>
            </a:r>
          </a:p>
          <a:p>
            <a:r>
              <a:rPr lang="en-US" dirty="0"/>
              <a:t>Our team, Borst, Shuster, Zou et al. (2014) reanalyze data and overturn scientific basis</a:t>
            </a:r>
          </a:p>
          <a:p>
            <a:r>
              <a:rPr lang="en-US" dirty="0"/>
              <a:t>VA lifts ban</a:t>
            </a:r>
          </a:p>
          <a:p>
            <a:r>
              <a:rPr lang="en-US" dirty="0"/>
              <a:t>Therapy now thought to be modestly beneficial to Cardiac health</a:t>
            </a:r>
          </a:p>
        </p:txBody>
      </p:sp>
      <p:sp>
        <p:nvSpPr>
          <p:cNvPr id="4" name="Slide Number Placeholder 3">
            <a:extLst>
              <a:ext uri="{FF2B5EF4-FFF2-40B4-BE49-F238E27FC236}">
                <a16:creationId xmlns:a16="http://schemas.microsoft.com/office/drawing/2014/main" id="{FFDD1D75-F31A-43FB-8EEA-DF3FFE63BD0E}"/>
              </a:ext>
            </a:extLst>
          </p:cNvPr>
          <p:cNvSpPr>
            <a:spLocks noGrp="1"/>
          </p:cNvSpPr>
          <p:nvPr>
            <p:ph type="sldNum" sz="quarter" idx="12"/>
          </p:nvPr>
        </p:nvSpPr>
        <p:spPr/>
        <p:txBody>
          <a:bodyPr/>
          <a:lstStyle/>
          <a:p>
            <a:fld id="{C76307A9-9C5F-404A-A554-59C60E9C2133}" type="slidenum">
              <a:rPr lang="en-US" smtClean="0"/>
              <a:t>62</a:t>
            </a:fld>
            <a:endParaRPr lang="en-US" dirty="0"/>
          </a:p>
        </p:txBody>
      </p:sp>
    </p:spTree>
    <p:extLst>
      <p:ext uri="{BB962C8B-B14F-4D97-AF65-F5344CB8AC3E}">
        <p14:creationId xmlns:p14="http://schemas.microsoft.com/office/powerpoint/2010/main" val="4226673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4300-946F-412D-A9B8-26D6B8D10A0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3C0D6E2-A29B-4F9D-B077-3E91B9770192}"/>
              </a:ext>
            </a:extLst>
          </p:cNvPr>
          <p:cNvSpPr>
            <a:spLocks noGrp="1"/>
          </p:cNvSpPr>
          <p:nvPr>
            <p:ph type="subTitle" idx="1"/>
          </p:nvPr>
        </p:nvSpPr>
        <p:spPr/>
        <p:txBody>
          <a:bodyPr/>
          <a:lstStyle/>
          <a:p>
            <a:endParaRPr lang="en-US" dirty="0"/>
          </a:p>
        </p:txBody>
      </p:sp>
      <p:pic>
        <p:nvPicPr>
          <p:cNvPr id="5" name="Picture 4" descr="A close up of a logo&#10;&#10;Description automatically generated">
            <a:extLst>
              <a:ext uri="{FF2B5EF4-FFF2-40B4-BE49-F238E27FC236}">
                <a16:creationId xmlns:a16="http://schemas.microsoft.com/office/drawing/2014/main" id="{032431D6-5382-4C30-936B-6A373A687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138" y="3400421"/>
            <a:ext cx="35724" cy="57158"/>
          </a:xfrm>
          <a:prstGeom prst="rect">
            <a:avLst/>
          </a:prstGeom>
        </p:spPr>
      </p:pic>
      <p:pic>
        <p:nvPicPr>
          <p:cNvPr id="7" name="Picture 6" descr="A close up of a receipt&#10;&#10;Description automatically generated">
            <a:extLst>
              <a:ext uri="{FF2B5EF4-FFF2-40B4-BE49-F238E27FC236}">
                <a16:creationId xmlns:a16="http://schemas.microsoft.com/office/drawing/2014/main" id="{07E1E44B-5DE1-4184-BDF9-7DD0ADAA4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857" y="857250"/>
            <a:ext cx="6856286" cy="5143500"/>
          </a:xfrm>
          <a:prstGeom prst="rect">
            <a:avLst/>
          </a:prstGeom>
        </p:spPr>
      </p:pic>
    </p:spTree>
    <p:extLst>
      <p:ext uri="{BB962C8B-B14F-4D97-AF65-F5344CB8AC3E}">
        <p14:creationId xmlns:p14="http://schemas.microsoft.com/office/powerpoint/2010/main" val="445275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B019F-DE51-4A26-91AC-4998DF6D23C3}"/>
              </a:ext>
            </a:extLst>
          </p:cNvPr>
          <p:cNvSpPr>
            <a:spLocks noGrp="1"/>
          </p:cNvSpPr>
          <p:nvPr>
            <p:ph type="title"/>
          </p:nvPr>
        </p:nvSpPr>
        <p:spPr/>
        <p:txBody>
          <a:bodyPr/>
          <a:lstStyle/>
          <a:p>
            <a:r>
              <a:rPr lang="en-US" dirty="0"/>
              <a:t>Potential Reanalysis Impact</a:t>
            </a:r>
          </a:p>
        </p:txBody>
      </p:sp>
      <p:sp>
        <p:nvSpPr>
          <p:cNvPr id="3" name="Content Placeholder 2">
            <a:extLst>
              <a:ext uri="{FF2B5EF4-FFF2-40B4-BE49-F238E27FC236}">
                <a16:creationId xmlns:a16="http://schemas.microsoft.com/office/drawing/2014/main" id="{A09C4005-8417-4746-96C3-B4E89B68F46F}"/>
              </a:ext>
            </a:extLst>
          </p:cNvPr>
          <p:cNvSpPr>
            <a:spLocks noGrp="1"/>
          </p:cNvSpPr>
          <p:nvPr>
            <p:ph idx="1"/>
          </p:nvPr>
        </p:nvSpPr>
        <p:spPr/>
        <p:txBody>
          <a:bodyPr>
            <a:normAutofit/>
          </a:bodyPr>
          <a:lstStyle/>
          <a:p>
            <a:r>
              <a:rPr lang="en-US" sz="3600" dirty="0"/>
              <a:t>Shuster, Guo, Skylar (2012) and Shuster-Walker (2016) reviewed 31 highly cited MA, and 7 had major discrepancies with the published analysis (23%), overturning their evidence basis.</a:t>
            </a:r>
          </a:p>
        </p:txBody>
      </p:sp>
      <p:sp>
        <p:nvSpPr>
          <p:cNvPr id="4" name="Slide Number Placeholder 3">
            <a:extLst>
              <a:ext uri="{FF2B5EF4-FFF2-40B4-BE49-F238E27FC236}">
                <a16:creationId xmlns:a16="http://schemas.microsoft.com/office/drawing/2014/main" id="{43285D0B-DAA1-4EA0-893E-751FDA032D64}"/>
              </a:ext>
            </a:extLst>
          </p:cNvPr>
          <p:cNvSpPr>
            <a:spLocks noGrp="1"/>
          </p:cNvSpPr>
          <p:nvPr>
            <p:ph type="sldNum" sz="quarter" idx="12"/>
          </p:nvPr>
        </p:nvSpPr>
        <p:spPr/>
        <p:txBody>
          <a:bodyPr/>
          <a:lstStyle/>
          <a:p>
            <a:fld id="{C76307A9-9C5F-404A-A554-59C60E9C2133}" type="slidenum">
              <a:rPr lang="en-US" smtClean="0"/>
              <a:t>64</a:t>
            </a:fld>
            <a:endParaRPr lang="en-US" dirty="0"/>
          </a:p>
        </p:txBody>
      </p:sp>
    </p:spTree>
    <p:extLst>
      <p:ext uri="{BB962C8B-B14F-4D97-AF65-F5344CB8AC3E}">
        <p14:creationId xmlns:p14="http://schemas.microsoft.com/office/powerpoint/2010/main" val="1988315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6BCF-5322-438F-B2E5-36B843CD9B68}"/>
              </a:ext>
            </a:extLst>
          </p:cNvPr>
          <p:cNvSpPr>
            <a:spLocks noGrp="1"/>
          </p:cNvSpPr>
          <p:nvPr>
            <p:ph type="title"/>
          </p:nvPr>
        </p:nvSpPr>
        <p:spPr/>
        <p:txBody>
          <a:bodyPr/>
          <a:lstStyle/>
          <a:p>
            <a:r>
              <a:rPr lang="en-US" dirty="0"/>
              <a:t>Recommended Application</a:t>
            </a:r>
          </a:p>
        </p:txBody>
      </p:sp>
      <p:sp>
        <p:nvSpPr>
          <p:cNvPr id="3" name="Content Placeholder 2">
            <a:extLst>
              <a:ext uri="{FF2B5EF4-FFF2-40B4-BE49-F238E27FC236}">
                <a16:creationId xmlns:a16="http://schemas.microsoft.com/office/drawing/2014/main" id="{6C0D19D5-81F5-4694-86E4-CBA6E9912A9D}"/>
              </a:ext>
            </a:extLst>
          </p:cNvPr>
          <p:cNvSpPr>
            <a:spLocks noGrp="1"/>
          </p:cNvSpPr>
          <p:nvPr>
            <p:ph idx="1"/>
          </p:nvPr>
        </p:nvSpPr>
        <p:spPr/>
        <p:txBody>
          <a:bodyPr>
            <a:noAutofit/>
          </a:bodyPr>
          <a:lstStyle/>
          <a:p>
            <a:r>
              <a:rPr lang="en-US" sz="2900" dirty="0"/>
              <a:t>M&lt;5 Studies (No Random effects MA)</a:t>
            </a:r>
          </a:p>
          <a:p>
            <a:r>
              <a:rPr lang="en-US" sz="2900" dirty="0"/>
              <a:t>M=5-20 Studies:  Except for Binomials, issue Caution about: asymptotics not vetted. (Same is true about all competitors, as all simulations presumed Effects-at-Random)</a:t>
            </a:r>
          </a:p>
          <a:p>
            <a:r>
              <a:rPr lang="en-US" sz="2900" dirty="0"/>
              <a:t>M&gt;20 Studies. No problems. CLT converges quickly</a:t>
            </a:r>
          </a:p>
          <a:p>
            <a:r>
              <a:rPr lang="en-US" sz="2900" dirty="0"/>
              <a:t>Vetting of </a:t>
            </a:r>
            <a:r>
              <a:rPr lang="en-US" sz="2900" b="1" u="sng" dirty="0"/>
              <a:t>non</a:t>
            </a:r>
            <a:r>
              <a:rPr lang="en-US" sz="2900" dirty="0"/>
              <a:t>-binomials M=5-20 will need Supercomputers and Outside Funding.  </a:t>
            </a:r>
          </a:p>
        </p:txBody>
      </p:sp>
      <p:sp>
        <p:nvSpPr>
          <p:cNvPr id="4" name="Slide Number Placeholder 3">
            <a:extLst>
              <a:ext uri="{FF2B5EF4-FFF2-40B4-BE49-F238E27FC236}">
                <a16:creationId xmlns:a16="http://schemas.microsoft.com/office/drawing/2014/main" id="{ED16A6D6-7E9D-41BB-BCAA-A1E0618F6135}"/>
              </a:ext>
            </a:extLst>
          </p:cNvPr>
          <p:cNvSpPr>
            <a:spLocks noGrp="1"/>
          </p:cNvSpPr>
          <p:nvPr>
            <p:ph type="sldNum" sz="quarter" idx="12"/>
          </p:nvPr>
        </p:nvSpPr>
        <p:spPr/>
        <p:txBody>
          <a:bodyPr/>
          <a:lstStyle/>
          <a:p>
            <a:fld id="{C76307A9-9C5F-404A-A554-59C60E9C2133}" type="slidenum">
              <a:rPr lang="en-US" smtClean="0"/>
              <a:t>65</a:t>
            </a:fld>
            <a:endParaRPr lang="en-US" dirty="0"/>
          </a:p>
        </p:txBody>
      </p:sp>
    </p:spTree>
    <p:extLst>
      <p:ext uri="{BB962C8B-B14F-4D97-AF65-F5344CB8AC3E}">
        <p14:creationId xmlns:p14="http://schemas.microsoft.com/office/powerpoint/2010/main" val="40094947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39A5-71D9-4F94-999F-AFC121FB9936}"/>
              </a:ext>
            </a:extLst>
          </p:cNvPr>
          <p:cNvSpPr>
            <a:spLocks noGrp="1"/>
          </p:cNvSpPr>
          <p:nvPr>
            <p:ph type="title"/>
          </p:nvPr>
        </p:nvSpPr>
        <p:spPr/>
        <p:txBody>
          <a:bodyPr/>
          <a:lstStyle/>
          <a:p>
            <a:r>
              <a:rPr lang="en-US" dirty="0"/>
              <a:t>Irrefutable Fact Charts</a:t>
            </a:r>
          </a:p>
        </p:txBody>
      </p:sp>
      <p:graphicFrame>
        <p:nvGraphicFramePr>
          <p:cNvPr id="4" name="Content Placeholder 3">
            <a:extLst>
              <a:ext uri="{FF2B5EF4-FFF2-40B4-BE49-F238E27FC236}">
                <a16:creationId xmlns:a16="http://schemas.microsoft.com/office/drawing/2014/main" id="{1D7C5711-6D64-4500-8FA3-36F1E87BEDC3}"/>
              </a:ext>
            </a:extLst>
          </p:cNvPr>
          <p:cNvGraphicFramePr>
            <a:graphicFrameLocks noGrp="1"/>
          </p:cNvGraphicFramePr>
          <p:nvPr>
            <p:ph idx="1"/>
            <p:extLst>
              <p:ext uri="{D42A27DB-BD31-4B8C-83A1-F6EECF244321}">
                <p14:modId xmlns:p14="http://schemas.microsoft.com/office/powerpoint/2010/main" val="977737621"/>
              </p:ext>
            </p:extLst>
          </p:nvPr>
        </p:nvGraphicFramePr>
        <p:xfrm>
          <a:off x="533400" y="2291080"/>
          <a:ext cx="7899401" cy="1811670"/>
        </p:xfrm>
        <a:graphic>
          <a:graphicData uri="http://schemas.openxmlformats.org/drawingml/2006/table">
            <a:tbl>
              <a:tblPr firstRow="1" bandRow="1">
                <a:tableStyleId>{5C22544A-7EE6-4342-B048-85BDC9FD1C3A}</a:tableStyleId>
              </a:tblPr>
              <a:tblGrid>
                <a:gridCol w="2015709">
                  <a:extLst>
                    <a:ext uri="{9D8B030D-6E8A-4147-A177-3AD203B41FA5}">
                      <a16:colId xmlns:a16="http://schemas.microsoft.com/office/drawing/2014/main" val="1177472022"/>
                    </a:ext>
                  </a:extLst>
                </a:gridCol>
                <a:gridCol w="2941846">
                  <a:extLst>
                    <a:ext uri="{9D8B030D-6E8A-4147-A177-3AD203B41FA5}">
                      <a16:colId xmlns:a16="http://schemas.microsoft.com/office/drawing/2014/main" val="409253278"/>
                    </a:ext>
                  </a:extLst>
                </a:gridCol>
                <a:gridCol w="2941846">
                  <a:extLst>
                    <a:ext uri="{9D8B030D-6E8A-4147-A177-3AD203B41FA5}">
                      <a16:colId xmlns:a16="http://schemas.microsoft.com/office/drawing/2014/main" val="3166614655"/>
                    </a:ext>
                  </a:extLst>
                </a:gridCol>
              </a:tblGrid>
              <a:tr h="326809">
                <a:tc>
                  <a:txBody>
                    <a:bodyPr/>
                    <a:lstStyle/>
                    <a:p>
                      <a:endParaRPr lang="en-US" dirty="0"/>
                    </a:p>
                  </a:txBody>
                  <a:tcPr/>
                </a:tc>
                <a:tc>
                  <a:txBody>
                    <a:bodyPr/>
                    <a:lstStyle/>
                    <a:p>
                      <a:r>
                        <a:rPr lang="en-US" dirty="0"/>
                        <a:t>Studes-at-Random</a:t>
                      </a:r>
                    </a:p>
                  </a:txBody>
                  <a:tcPr/>
                </a:tc>
                <a:tc>
                  <a:txBody>
                    <a:bodyPr/>
                    <a:lstStyle/>
                    <a:p>
                      <a:r>
                        <a:rPr lang="en-US" dirty="0"/>
                        <a:t>Effects-at_Random</a:t>
                      </a:r>
                    </a:p>
                  </a:txBody>
                  <a:tcPr/>
                </a:tc>
                <a:extLst>
                  <a:ext uri="{0D108BD9-81ED-4DB2-BD59-A6C34878D82A}">
                    <a16:rowId xmlns:a16="http://schemas.microsoft.com/office/drawing/2014/main" val="2736486340"/>
                  </a:ext>
                </a:extLst>
              </a:tr>
              <a:tr h="564081">
                <a:tc>
                  <a:txBody>
                    <a:bodyPr/>
                    <a:lstStyle/>
                    <a:p>
                      <a:r>
                        <a:rPr lang="en-US" dirty="0"/>
                        <a:t>Asymptotic in # of Studies</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4191651035"/>
                  </a:ext>
                </a:extLst>
              </a:tr>
              <a:tr h="805830">
                <a:tc>
                  <a:txBody>
                    <a:bodyPr/>
                    <a:lstStyle/>
                    <a:p>
                      <a:r>
                        <a:rPr lang="en-US" dirty="0"/>
                        <a:t>Asymptotic in Patients per Study</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65558727"/>
                  </a:ext>
                </a:extLst>
              </a:tr>
            </a:tbl>
          </a:graphicData>
        </a:graphic>
      </p:graphicFrame>
      <p:sp>
        <p:nvSpPr>
          <p:cNvPr id="3" name="Slide Number Placeholder 2">
            <a:extLst>
              <a:ext uri="{FF2B5EF4-FFF2-40B4-BE49-F238E27FC236}">
                <a16:creationId xmlns:a16="http://schemas.microsoft.com/office/drawing/2014/main" id="{3D5D5940-7F70-4B34-9A85-375FF65493CA}"/>
              </a:ext>
            </a:extLst>
          </p:cNvPr>
          <p:cNvSpPr>
            <a:spLocks noGrp="1"/>
          </p:cNvSpPr>
          <p:nvPr>
            <p:ph type="sldNum" sz="quarter" idx="12"/>
          </p:nvPr>
        </p:nvSpPr>
        <p:spPr/>
        <p:txBody>
          <a:bodyPr/>
          <a:lstStyle/>
          <a:p>
            <a:fld id="{C76307A9-9C5F-404A-A554-59C60E9C2133}" type="slidenum">
              <a:rPr lang="en-US" smtClean="0"/>
              <a:t>66</a:t>
            </a:fld>
            <a:endParaRPr lang="en-US" dirty="0"/>
          </a:p>
        </p:txBody>
      </p:sp>
    </p:spTree>
    <p:extLst>
      <p:ext uri="{BB962C8B-B14F-4D97-AF65-F5344CB8AC3E}">
        <p14:creationId xmlns:p14="http://schemas.microsoft.com/office/powerpoint/2010/main" val="2681394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83B9-8E1F-4D51-98EE-A8E1E9791079}"/>
              </a:ext>
            </a:extLst>
          </p:cNvPr>
          <p:cNvSpPr>
            <a:spLocks noGrp="1"/>
          </p:cNvSpPr>
          <p:nvPr>
            <p:ph type="title"/>
          </p:nvPr>
        </p:nvSpPr>
        <p:spPr/>
        <p:txBody>
          <a:bodyPr/>
          <a:lstStyle/>
          <a:p>
            <a:r>
              <a:rPr lang="en-US" dirty="0"/>
              <a:t>Irrefutable Fact Charts</a:t>
            </a:r>
          </a:p>
        </p:txBody>
      </p:sp>
      <p:graphicFrame>
        <p:nvGraphicFramePr>
          <p:cNvPr id="4" name="Content Placeholder 3">
            <a:extLst>
              <a:ext uri="{FF2B5EF4-FFF2-40B4-BE49-F238E27FC236}">
                <a16:creationId xmlns:a16="http://schemas.microsoft.com/office/drawing/2014/main" id="{0211D5F6-457C-4FB2-A2B7-6A4349B2D0CF}"/>
              </a:ext>
            </a:extLst>
          </p:cNvPr>
          <p:cNvGraphicFramePr>
            <a:graphicFrameLocks noGrp="1"/>
          </p:cNvGraphicFramePr>
          <p:nvPr>
            <p:ph idx="1"/>
            <p:extLst>
              <p:ext uri="{D42A27DB-BD31-4B8C-83A1-F6EECF244321}">
                <p14:modId xmlns:p14="http://schemas.microsoft.com/office/powerpoint/2010/main" val="3565745195"/>
              </p:ext>
            </p:extLst>
          </p:nvPr>
        </p:nvGraphicFramePr>
        <p:xfrm>
          <a:off x="457200" y="1935163"/>
          <a:ext cx="8229600" cy="13817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178913374"/>
                    </a:ext>
                  </a:extLst>
                </a:gridCol>
                <a:gridCol w="2743200">
                  <a:extLst>
                    <a:ext uri="{9D8B030D-6E8A-4147-A177-3AD203B41FA5}">
                      <a16:colId xmlns:a16="http://schemas.microsoft.com/office/drawing/2014/main" val="935965168"/>
                    </a:ext>
                  </a:extLst>
                </a:gridCol>
                <a:gridCol w="2743200">
                  <a:extLst>
                    <a:ext uri="{9D8B030D-6E8A-4147-A177-3AD203B41FA5}">
                      <a16:colId xmlns:a16="http://schemas.microsoft.com/office/drawing/2014/main" val="90035663"/>
                    </a:ext>
                  </a:extLst>
                </a:gridCol>
              </a:tblGrid>
              <a:tr h="370840">
                <a:tc>
                  <a:txBody>
                    <a:bodyPr/>
                    <a:lstStyle/>
                    <a:p>
                      <a:endParaRPr lang="en-US" dirty="0"/>
                    </a:p>
                  </a:txBody>
                  <a:tcPr/>
                </a:tc>
                <a:tc>
                  <a:txBody>
                    <a:bodyPr/>
                    <a:lstStyle/>
                    <a:p>
                      <a:r>
                        <a:rPr lang="en-US" dirty="0"/>
                        <a:t>Studies-at-Random</a:t>
                      </a:r>
                    </a:p>
                  </a:txBody>
                  <a:tcPr/>
                </a:tc>
                <a:tc>
                  <a:txBody>
                    <a:bodyPr/>
                    <a:lstStyle/>
                    <a:p>
                      <a:endParaRPr lang="en-US" dirty="0"/>
                    </a:p>
                  </a:txBody>
                  <a:tcPr/>
                </a:tc>
                <a:extLst>
                  <a:ext uri="{0D108BD9-81ED-4DB2-BD59-A6C34878D82A}">
                    <a16:rowId xmlns:a16="http://schemas.microsoft.com/office/drawing/2014/main" val="1117221699"/>
                  </a:ext>
                </a:extLst>
              </a:tr>
              <a:tr h="370840">
                <a:tc>
                  <a:txBody>
                    <a:bodyPr/>
                    <a:lstStyle/>
                    <a:p>
                      <a:r>
                        <a:rPr lang="en-US" dirty="0"/>
                        <a:t>Approximation</a:t>
                      </a:r>
                    </a:p>
                  </a:txBody>
                  <a:tcPr/>
                </a:tc>
                <a:tc>
                  <a:txBody>
                    <a:bodyPr/>
                    <a:lstStyle/>
                    <a:p>
                      <a:r>
                        <a:rPr lang="en-US" dirty="0"/>
                        <a:t>T (M-2 df)</a:t>
                      </a:r>
                    </a:p>
                  </a:txBody>
                  <a:tcPr/>
                </a:tc>
                <a:tc>
                  <a:txBody>
                    <a:bodyPr/>
                    <a:lstStyle/>
                    <a:p>
                      <a:r>
                        <a:rPr lang="en-US" dirty="0"/>
                        <a:t>Normal</a:t>
                      </a:r>
                    </a:p>
                  </a:txBody>
                  <a:tcPr/>
                </a:tc>
                <a:extLst>
                  <a:ext uri="{0D108BD9-81ED-4DB2-BD59-A6C34878D82A}">
                    <a16:rowId xmlns:a16="http://schemas.microsoft.com/office/drawing/2014/main" val="3175583473"/>
                  </a:ext>
                </a:extLst>
              </a:tr>
              <a:tr h="370840">
                <a:tc>
                  <a:txBody>
                    <a:bodyPr/>
                    <a:lstStyle/>
                    <a:p>
                      <a:r>
                        <a:rPr lang="en-US" dirty="0"/>
                        <a:t>Interaction with Weights</a:t>
                      </a:r>
                    </a:p>
                  </a:txBody>
                  <a:tcPr/>
                </a:tc>
                <a:tc>
                  <a:txBody>
                    <a:bodyPr/>
                    <a:lstStyle/>
                    <a:p>
                      <a:r>
                        <a:rPr lang="en-US" dirty="0"/>
                        <a:t>No Problem</a:t>
                      </a:r>
                    </a:p>
                  </a:txBody>
                  <a:tcPr/>
                </a:tc>
                <a:tc>
                  <a:txBody>
                    <a:bodyPr/>
                    <a:lstStyle/>
                    <a:p>
                      <a:r>
                        <a:rPr lang="en-US" dirty="0"/>
                        <a:t>Causes major potential bias</a:t>
                      </a:r>
                    </a:p>
                  </a:txBody>
                  <a:tcPr/>
                </a:tc>
                <a:extLst>
                  <a:ext uri="{0D108BD9-81ED-4DB2-BD59-A6C34878D82A}">
                    <a16:rowId xmlns:a16="http://schemas.microsoft.com/office/drawing/2014/main" val="1547790443"/>
                  </a:ext>
                </a:extLst>
              </a:tr>
            </a:tbl>
          </a:graphicData>
        </a:graphic>
      </p:graphicFrame>
      <p:sp>
        <p:nvSpPr>
          <p:cNvPr id="3" name="Slide Number Placeholder 2">
            <a:extLst>
              <a:ext uri="{FF2B5EF4-FFF2-40B4-BE49-F238E27FC236}">
                <a16:creationId xmlns:a16="http://schemas.microsoft.com/office/drawing/2014/main" id="{16DFAD07-FD1A-42D8-8D86-2191734F757B}"/>
              </a:ext>
            </a:extLst>
          </p:cNvPr>
          <p:cNvSpPr>
            <a:spLocks noGrp="1"/>
          </p:cNvSpPr>
          <p:nvPr>
            <p:ph type="sldNum" sz="quarter" idx="12"/>
          </p:nvPr>
        </p:nvSpPr>
        <p:spPr/>
        <p:txBody>
          <a:bodyPr/>
          <a:lstStyle/>
          <a:p>
            <a:fld id="{C76307A9-9C5F-404A-A554-59C60E9C2133}" type="slidenum">
              <a:rPr lang="en-US" smtClean="0"/>
              <a:t>67</a:t>
            </a:fld>
            <a:endParaRPr lang="en-US" dirty="0"/>
          </a:p>
        </p:txBody>
      </p:sp>
    </p:spTree>
    <p:extLst>
      <p:ext uri="{BB962C8B-B14F-4D97-AF65-F5344CB8AC3E}">
        <p14:creationId xmlns:p14="http://schemas.microsoft.com/office/powerpoint/2010/main" val="2009686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83B9-8E1F-4D51-98EE-A8E1E9791079}"/>
              </a:ext>
            </a:extLst>
          </p:cNvPr>
          <p:cNvSpPr>
            <a:spLocks noGrp="1"/>
          </p:cNvSpPr>
          <p:nvPr>
            <p:ph type="title"/>
          </p:nvPr>
        </p:nvSpPr>
        <p:spPr/>
        <p:txBody>
          <a:bodyPr/>
          <a:lstStyle/>
          <a:p>
            <a:r>
              <a:rPr lang="en-US" dirty="0"/>
              <a:t>Irrefutable Fact Charts</a:t>
            </a:r>
          </a:p>
        </p:txBody>
      </p:sp>
      <p:graphicFrame>
        <p:nvGraphicFramePr>
          <p:cNvPr id="4" name="Content Placeholder 3">
            <a:extLst>
              <a:ext uri="{FF2B5EF4-FFF2-40B4-BE49-F238E27FC236}">
                <a16:creationId xmlns:a16="http://schemas.microsoft.com/office/drawing/2014/main" id="{0211D5F6-457C-4FB2-A2B7-6A4349B2D0CF}"/>
              </a:ext>
            </a:extLst>
          </p:cNvPr>
          <p:cNvGraphicFramePr>
            <a:graphicFrameLocks noGrp="1"/>
          </p:cNvGraphicFramePr>
          <p:nvPr>
            <p:ph idx="1"/>
            <p:extLst>
              <p:ext uri="{D42A27DB-BD31-4B8C-83A1-F6EECF244321}">
                <p14:modId xmlns:p14="http://schemas.microsoft.com/office/powerpoint/2010/main" val="4044908677"/>
              </p:ext>
            </p:extLst>
          </p:nvPr>
        </p:nvGraphicFramePr>
        <p:xfrm>
          <a:off x="609600" y="1935163"/>
          <a:ext cx="8077200" cy="16510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178913374"/>
                    </a:ext>
                  </a:extLst>
                </a:gridCol>
                <a:gridCol w="2743200">
                  <a:extLst>
                    <a:ext uri="{9D8B030D-6E8A-4147-A177-3AD203B41FA5}">
                      <a16:colId xmlns:a16="http://schemas.microsoft.com/office/drawing/2014/main" val="935965168"/>
                    </a:ext>
                  </a:extLst>
                </a:gridCol>
                <a:gridCol w="2743200">
                  <a:extLst>
                    <a:ext uri="{9D8B030D-6E8A-4147-A177-3AD203B41FA5}">
                      <a16:colId xmlns:a16="http://schemas.microsoft.com/office/drawing/2014/main" val="90035663"/>
                    </a:ext>
                  </a:extLst>
                </a:gridCol>
              </a:tblGrid>
              <a:tr h="370840">
                <a:tc>
                  <a:txBody>
                    <a:bodyPr/>
                    <a:lstStyle/>
                    <a:p>
                      <a:endParaRPr lang="en-US" dirty="0"/>
                    </a:p>
                  </a:txBody>
                  <a:tcPr/>
                </a:tc>
                <a:tc>
                  <a:txBody>
                    <a:bodyPr/>
                    <a:lstStyle/>
                    <a:p>
                      <a:r>
                        <a:rPr lang="en-US" dirty="0"/>
                        <a:t>Studies-at-Random</a:t>
                      </a:r>
                    </a:p>
                  </a:txBody>
                  <a:tcPr/>
                </a:tc>
                <a:tc>
                  <a:txBody>
                    <a:bodyPr/>
                    <a:lstStyle/>
                    <a:p>
                      <a:r>
                        <a:rPr lang="en-US" dirty="0"/>
                        <a:t>Effects-at-Random</a:t>
                      </a:r>
                    </a:p>
                  </a:txBody>
                  <a:tcPr/>
                </a:tc>
                <a:extLst>
                  <a:ext uri="{0D108BD9-81ED-4DB2-BD59-A6C34878D82A}">
                    <a16:rowId xmlns:a16="http://schemas.microsoft.com/office/drawing/2014/main" val="1117221699"/>
                  </a:ext>
                </a:extLst>
              </a:tr>
              <a:tr h="370840">
                <a:tc>
                  <a:txBody>
                    <a:bodyPr/>
                    <a:lstStyle/>
                    <a:p>
                      <a:r>
                        <a:rPr lang="en-US" dirty="0"/>
                        <a:t>Physical interpretation of Outcome</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3175583473"/>
                  </a:ext>
                </a:extLst>
              </a:tr>
              <a:tr h="370840">
                <a:tc>
                  <a:txBody>
                    <a:bodyPr/>
                    <a:lstStyle/>
                    <a:p>
                      <a:r>
                        <a:rPr lang="en-US" dirty="0"/>
                        <a:t>Presumes weights are Random Variables</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547790443"/>
                  </a:ext>
                </a:extLst>
              </a:tr>
            </a:tbl>
          </a:graphicData>
        </a:graphic>
      </p:graphicFrame>
      <p:sp>
        <p:nvSpPr>
          <p:cNvPr id="3" name="Slide Number Placeholder 2">
            <a:extLst>
              <a:ext uri="{FF2B5EF4-FFF2-40B4-BE49-F238E27FC236}">
                <a16:creationId xmlns:a16="http://schemas.microsoft.com/office/drawing/2014/main" id="{C6B522D3-6389-40A5-B074-62640A8EFE25}"/>
              </a:ext>
            </a:extLst>
          </p:cNvPr>
          <p:cNvSpPr>
            <a:spLocks noGrp="1"/>
          </p:cNvSpPr>
          <p:nvPr>
            <p:ph type="sldNum" sz="quarter" idx="12"/>
          </p:nvPr>
        </p:nvSpPr>
        <p:spPr/>
        <p:txBody>
          <a:bodyPr/>
          <a:lstStyle/>
          <a:p>
            <a:fld id="{C76307A9-9C5F-404A-A554-59C60E9C2133}" type="slidenum">
              <a:rPr lang="en-US" smtClean="0"/>
              <a:t>68</a:t>
            </a:fld>
            <a:endParaRPr lang="en-US" dirty="0"/>
          </a:p>
        </p:txBody>
      </p:sp>
    </p:spTree>
    <p:extLst>
      <p:ext uri="{BB962C8B-B14F-4D97-AF65-F5344CB8AC3E}">
        <p14:creationId xmlns:p14="http://schemas.microsoft.com/office/powerpoint/2010/main" val="3518867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83B9-8E1F-4D51-98EE-A8E1E9791079}"/>
              </a:ext>
            </a:extLst>
          </p:cNvPr>
          <p:cNvSpPr>
            <a:spLocks noGrp="1"/>
          </p:cNvSpPr>
          <p:nvPr>
            <p:ph type="title"/>
          </p:nvPr>
        </p:nvSpPr>
        <p:spPr/>
        <p:txBody>
          <a:bodyPr/>
          <a:lstStyle/>
          <a:p>
            <a:r>
              <a:rPr lang="en-US" dirty="0"/>
              <a:t>Irrefutable Fact Charts</a:t>
            </a:r>
          </a:p>
        </p:txBody>
      </p:sp>
      <p:graphicFrame>
        <p:nvGraphicFramePr>
          <p:cNvPr id="4" name="Content Placeholder 3">
            <a:extLst>
              <a:ext uri="{FF2B5EF4-FFF2-40B4-BE49-F238E27FC236}">
                <a16:creationId xmlns:a16="http://schemas.microsoft.com/office/drawing/2014/main" id="{0211D5F6-457C-4FB2-A2B7-6A4349B2D0CF}"/>
              </a:ext>
            </a:extLst>
          </p:cNvPr>
          <p:cNvGraphicFramePr>
            <a:graphicFrameLocks noGrp="1"/>
          </p:cNvGraphicFramePr>
          <p:nvPr>
            <p:ph idx="1"/>
            <p:extLst>
              <p:ext uri="{D42A27DB-BD31-4B8C-83A1-F6EECF244321}">
                <p14:modId xmlns:p14="http://schemas.microsoft.com/office/powerpoint/2010/main" val="354304698"/>
              </p:ext>
            </p:extLst>
          </p:nvPr>
        </p:nvGraphicFramePr>
        <p:xfrm>
          <a:off x="457200" y="1935163"/>
          <a:ext cx="8229600" cy="19253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178913374"/>
                    </a:ext>
                  </a:extLst>
                </a:gridCol>
                <a:gridCol w="2743200">
                  <a:extLst>
                    <a:ext uri="{9D8B030D-6E8A-4147-A177-3AD203B41FA5}">
                      <a16:colId xmlns:a16="http://schemas.microsoft.com/office/drawing/2014/main" val="935965168"/>
                    </a:ext>
                  </a:extLst>
                </a:gridCol>
                <a:gridCol w="2743200">
                  <a:extLst>
                    <a:ext uri="{9D8B030D-6E8A-4147-A177-3AD203B41FA5}">
                      <a16:colId xmlns:a16="http://schemas.microsoft.com/office/drawing/2014/main" val="90035663"/>
                    </a:ext>
                  </a:extLst>
                </a:gridCol>
              </a:tblGrid>
              <a:tr h="370840">
                <a:tc>
                  <a:txBody>
                    <a:bodyPr/>
                    <a:lstStyle/>
                    <a:p>
                      <a:endParaRPr lang="en-US" dirty="0"/>
                    </a:p>
                  </a:txBody>
                  <a:tcPr/>
                </a:tc>
                <a:tc>
                  <a:txBody>
                    <a:bodyPr/>
                    <a:lstStyle/>
                    <a:p>
                      <a:r>
                        <a:rPr lang="en-US" dirty="0"/>
                        <a:t>Studies-at-Random</a:t>
                      </a:r>
                    </a:p>
                  </a:txBody>
                  <a:tcPr/>
                </a:tc>
                <a:tc>
                  <a:txBody>
                    <a:bodyPr/>
                    <a:lstStyle/>
                    <a:p>
                      <a:r>
                        <a:rPr lang="en-US" dirty="0"/>
                        <a:t>Effects-at-Random</a:t>
                      </a:r>
                    </a:p>
                  </a:txBody>
                  <a:tcPr/>
                </a:tc>
                <a:extLst>
                  <a:ext uri="{0D108BD9-81ED-4DB2-BD59-A6C34878D82A}">
                    <a16:rowId xmlns:a16="http://schemas.microsoft.com/office/drawing/2014/main" val="1117221699"/>
                  </a:ext>
                </a:extLst>
              </a:tr>
              <a:tr h="370840">
                <a:tc>
                  <a:txBody>
                    <a:bodyPr/>
                    <a:lstStyle/>
                    <a:p>
                      <a:r>
                        <a:rPr lang="en-US" dirty="0"/>
                        <a:t>Needs within Study variance</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3175583473"/>
                  </a:ext>
                </a:extLst>
              </a:tr>
              <a:tr h="370840">
                <a:tc>
                  <a:txBody>
                    <a:bodyPr/>
                    <a:lstStyle/>
                    <a:p>
                      <a:r>
                        <a:rPr lang="en-US" dirty="0"/>
                        <a:t>Analysis Based on Study-Specific Transform and Back Transform</a:t>
                      </a:r>
                    </a:p>
                  </a:txBody>
                  <a:tcPr/>
                </a:tc>
                <a:tc>
                  <a:txBody>
                    <a:bodyPr/>
                    <a:lstStyle/>
                    <a:p>
                      <a:r>
                        <a:rPr lang="en-US" dirty="0"/>
                        <a:t>No</a:t>
                      </a:r>
                    </a:p>
                  </a:txBody>
                  <a:tcPr/>
                </a:tc>
                <a:tc>
                  <a:txBody>
                    <a:bodyPr/>
                    <a:lstStyle/>
                    <a:p>
                      <a:r>
                        <a:rPr lang="en-US" dirty="0"/>
                        <a:t>Often</a:t>
                      </a:r>
                    </a:p>
                  </a:txBody>
                  <a:tcPr/>
                </a:tc>
                <a:extLst>
                  <a:ext uri="{0D108BD9-81ED-4DB2-BD59-A6C34878D82A}">
                    <a16:rowId xmlns:a16="http://schemas.microsoft.com/office/drawing/2014/main" val="1547790443"/>
                  </a:ext>
                </a:extLst>
              </a:tr>
            </a:tbl>
          </a:graphicData>
        </a:graphic>
      </p:graphicFrame>
      <p:sp>
        <p:nvSpPr>
          <p:cNvPr id="3" name="Slide Number Placeholder 2">
            <a:extLst>
              <a:ext uri="{FF2B5EF4-FFF2-40B4-BE49-F238E27FC236}">
                <a16:creationId xmlns:a16="http://schemas.microsoft.com/office/drawing/2014/main" id="{A2093F23-F9C1-4FA6-B894-85FB83AFA296}"/>
              </a:ext>
            </a:extLst>
          </p:cNvPr>
          <p:cNvSpPr>
            <a:spLocks noGrp="1"/>
          </p:cNvSpPr>
          <p:nvPr>
            <p:ph type="sldNum" sz="quarter" idx="12"/>
          </p:nvPr>
        </p:nvSpPr>
        <p:spPr/>
        <p:txBody>
          <a:bodyPr/>
          <a:lstStyle/>
          <a:p>
            <a:fld id="{C76307A9-9C5F-404A-A554-59C60E9C2133}" type="slidenum">
              <a:rPr lang="en-US" smtClean="0"/>
              <a:t>69</a:t>
            </a:fld>
            <a:endParaRPr lang="en-US" dirty="0"/>
          </a:p>
        </p:txBody>
      </p:sp>
    </p:spTree>
    <p:extLst>
      <p:ext uri="{BB962C8B-B14F-4D97-AF65-F5344CB8AC3E}">
        <p14:creationId xmlns:p14="http://schemas.microsoft.com/office/powerpoint/2010/main" val="404881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FD3C-0580-488B-AC7F-D83D0B2041D9}"/>
              </a:ext>
            </a:extLst>
          </p:cNvPr>
          <p:cNvSpPr>
            <a:spLocks noGrp="1"/>
          </p:cNvSpPr>
          <p:nvPr>
            <p:ph type="title"/>
          </p:nvPr>
        </p:nvSpPr>
        <p:spPr/>
        <p:txBody>
          <a:bodyPr>
            <a:normAutofit fontScale="90000"/>
          </a:bodyPr>
          <a:lstStyle/>
          <a:p>
            <a:r>
              <a:rPr lang="en-US" dirty="0"/>
              <a:t>Unbelievable but Rigorously True</a:t>
            </a:r>
          </a:p>
        </p:txBody>
      </p:sp>
      <p:sp>
        <p:nvSpPr>
          <p:cNvPr id="3" name="Content Placeholder 2">
            <a:extLst>
              <a:ext uri="{FF2B5EF4-FFF2-40B4-BE49-F238E27FC236}">
                <a16:creationId xmlns:a16="http://schemas.microsoft.com/office/drawing/2014/main" id="{183397F0-CC48-434B-8CED-2241FA3A0E01}"/>
              </a:ext>
            </a:extLst>
          </p:cNvPr>
          <p:cNvSpPr>
            <a:spLocks noGrp="1"/>
          </p:cNvSpPr>
          <p:nvPr>
            <p:ph idx="1"/>
          </p:nvPr>
        </p:nvSpPr>
        <p:spPr/>
        <p:txBody>
          <a:bodyPr/>
          <a:lstStyle/>
          <a:p>
            <a:r>
              <a:rPr lang="en-US" sz="2900" dirty="0"/>
              <a:t>Despite hundreds of thousands of publications, the State of the Art in Meta-analysis will be shown to be in total disarray.</a:t>
            </a:r>
          </a:p>
          <a:p>
            <a:r>
              <a:rPr lang="en-US" sz="2900" dirty="0"/>
              <a:t>Current mainstream methods are fraught with risk to public health and should be avoided</a:t>
            </a:r>
          </a:p>
          <a:p>
            <a:r>
              <a:rPr lang="en-US" sz="2900" dirty="0"/>
              <a:t>This talk will not only demonstrate the amazing truth of the above two statements, but we will provide unified rigorous methods.</a:t>
            </a:r>
          </a:p>
          <a:p>
            <a:endParaRPr lang="en-US" sz="29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16B6146-DCB4-420D-A3D0-FDDC6BC04449}"/>
              </a:ext>
            </a:extLst>
          </p:cNvPr>
          <p:cNvSpPr>
            <a:spLocks noGrp="1"/>
          </p:cNvSpPr>
          <p:nvPr>
            <p:ph type="sldNum" sz="quarter" idx="12"/>
          </p:nvPr>
        </p:nvSpPr>
        <p:spPr/>
        <p:txBody>
          <a:bodyPr/>
          <a:lstStyle/>
          <a:p>
            <a:fld id="{C76307A9-9C5F-404A-A554-59C60E9C2133}" type="slidenum">
              <a:rPr lang="en-US" smtClean="0"/>
              <a:t>7</a:t>
            </a:fld>
            <a:endParaRPr lang="en-US" dirty="0"/>
          </a:p>
        </p:txBody>
      </p:sp>
    </p:spTree>
    <p:extLst>
      <p:ext uri="{BB962C8B-B14F-4D97-AF65-F5344CB8AC3E}">
        <p14:creationId xmlns:p14="http://schemas.microsoft.com/office/powerpoint/2010/main" val="1244933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83B9-8E1F-4D51-98EE-A8E1E9791079}"/>
              </a:ext>
            </a:extLst>
          </p:cNvPr>
          <p:cNvSpPr>
            <a:spLocks noGrp="1"/>
          </p:cNvSpPr>
          <p:nvPr>
            <p:ph type="title"/>
          </p:nvPr>
        </p:nvSpPr>
        <p:spPr/>
        <p:txBody>
          <a:bodyPr/>
          <a:lstStyle/>
          <a:p>
            <a:r>
              <a:rPr lang="en-US" dirty="0"/>
              <a:t>Irrefutable Fact Charts</a:t>
            </a:r>
          </a:p>
        </p:txBody>
      </p:sp>
      <p:graphicFrame>
        <p:nvGraphicFramePr>
          <p:cNvPr id="4" name="Content Placeholder 3">
            <a:extLst>
              <a:ext uri="{FF2B5EF4-FFF2-40B4-BE49-F238E27FC236}">
                <a16:creationId xmlns:a16="http://schemas.microsoft.com/office/drawing/2014/main" id="{0211D5F6-457C-4FB2-A2B7-6A4349B2D0CF}"/>
              </a:ext>
            </a:extLst>
          </p:cNvPr>
          <p:cNvGraphicFramePr>
            <a:graphicFrameLocks noGrp="1"/>
          </p:cNvGraphicFramePr>
          <p:nvPr>
            <p:ph idx="1"/>
            <p:extLst>
              <p:ext uri="{D42A27DB-BD31-4B8C-83A1-F6EECF244321}">
                <p14:modId xmlns:p14="http://schemas.microsoft.com/office/powerpoint/2010/main" val="4242480601"/>
              </p:ext>
            </p:extLst>
          </p:nvPr>
        </p:nvGraphicFramePr>
        <p:xfrm>
          <a:off x="457200" y="1935163"/>
          <a:ext cx="8229600" cy="1930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178913374"/>
                    </a:ext>
                  </a:extLst>
                </a:gridCol>
                <a:gridCol w="2743200">
                  <a:extLst>
                    <a:ext uri="{9D8B030D-6E8A-4147-A177-3AD203B41FA5}">
                      <a16:colId xmlns:a16="http://schemas.microsoft.com/office/drawing/2014/main" val="935965168"/>
                    </a:ext>
                  </a:extLst>
                </a:gridCol>
                <a:gridCol w="2743200">
                  <a:extLst>
                    <a:ext uri="{9D8B030D-6E8A-4147-A177-3AD203B41FA5}">
                      <a16:colId xmlns:a16="http://schemas.microsoft.com/office/drawing/2014/main" val="90035663"/>
                    </a:ext>
                  </a:extLst>
                </a:gridCol>
              </a:tblGrid>
              <a:tr h="370840">
                <a:tc>
                  <a:txBody>
                    <a:bodyPr/>
                    <a:lstStyle/>
                    <a:p>
                      <a:endParaRPr lang="en-US" dirty="0"/>
                    </a:p>
                  </a:txBody>
                  <a:tcPr/>
                </a:tc>
                <a:tc>
                  <a:txBody>
                    <a:bodyPr/>
                    <a:lstStyle/>
                    <a:p>
                      <a:r>
                        <a:rPr lang="en-US" dirty="0"/>
                        <a:t>Studies-at-Random</a:t>
                      </a:r>
                    </a:p>
                  </a:txBody>
                  <a:tcPr/>
                </a:tc>
                <a:tc>
                  <a:txBody>
                    <a:bodyPr/>
                    <a:lstStyle/>
                    <a:p>
                      <a:r>
                        <a:rPr lang="en-US" dirty="0"/>
                        <a:t>Effects-at-Random</a:t>
                      </a:r>
                    </a:p>
                  </a:txBody>
                  <a:tcPr/>
                </a:tc>
                <a:extLst>
                  <a:ext uri="{0D108BD9-81ED-4DB2-BD59-A6C34878D82A}">
                    <a16:rowId xmlns:a16="http://schemas.microsoft.com/office/drawing/2014/main" val="1117221699"/>
                  </a:ext>
                </a:extLst>
              </a:tr>
              <a:tr h="370840">
                <a:tc>
                  <a:txBody>
                    <a:bodyPr/>
                    <a:lstStyle/>
                    <a:p>
                      <a:r>
                        <a:rPr lang="en-US" dirty="0"/>
                        <a:t>Unified application for different types of Data</a:t>
                      </a:r>
                    </a:p>
                    <a:p>
                      <a:r>
                        <a:rPr lang="en-US" dirty="0"/>
                        <a:t>(Incorporates mix of Designs)</a:t>
                      </a:r>
                    </a:p>
                  </a:txBody>
                  <a:tcPr/>
                </a:tc>
                <a:tc>
                  <a:txBody>
                    <a:bodyPr/>
                    <a:lstStyle/>
                    <a:p>
                      <a:r>
                        <a:rPr lang="en-US" dirty="0"/>
                        <a:t>Yes (Ratio Estimates)</a:t>
                      </a:r>
                    </a:p>
                  </a:txBody>
                  <a:tcPr/>
                </a:tc>
                <a:tc>
                  <a:txBody>
                    <a:bodyPr/>
                    <a:lstStyle/>
                    <a:p>
                      <a:r>
                        <a:rPr lang="en-US" dirty="0"/>
                        <a:t>No</a:t>
                      </a:r>
                    </a:p>
                  </a:txBody>
                  <a:tcPr/>
                </a:tc>
                <a:extLst>
                  <a:ext uri="{0D108BD9-81ED-4DB2-BD59-A6C34878D82A}">
                    <a16:rowId xmlns:a16="http://schemas.microsoft.com/office/drawing/2014/main" val="3175583473"/>
                  </a:ext>
                </a:extLst>
              </a:tr>
              <a:tr h="370840">
                <a:tc>
                  <a:txBody>
                    <a:bodyPr/>
                    <a:lstStyle/>
                    <a:p>
                      <a:r>
                        <a:rPr lang="en-US" dirty="0"/>
                        <a:t>Extensive Past Use</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1547790443"/>
                  </a:ext>
                </a:extLst>
              </a:tr>
            </a:tbl>
          </a:graphicData>
        </a:graphic>
      </p:graphicFrame>
      <p:sp>
        <p:nvSpPr>
          <p:cNvPr id="3" name="Slide Number Placeholder 2">
            <a:extLst>
              <a:ext uri="{FF2B5EF4-FFF2-40B4-BE49-F238E27FC236}">
                <a16:creationId xmlns:a16="http://schemas.microsoft.com/office/drawing/2014/main" id="{5B9711C6-FB50-4883-8AC4-00A0435247F1}"/>
              </a:ext>
            </a:extLst>
          </p:cNvPr>
          <p:cNvSpPr>
            <a:spLocks noGrp="1"/>
          </p:cNvSpPr>
          <p:nvPr>
            <p:ph type="sldNum" sz="quarter" idx="12"/>
          </p:nvPr>
        </p:nvSpPr>
        <p:spPr/>
        <p:txBody>
          <a:bodyPr/>
          <a:lstStyle/>
          <a:p>
            <a:fld id="{C76307A9-9C5F-404A-A554-59C60E9C2133}" type="slidenum">
              <a:rPr lang="en-US" smtClean="0"/>
              <a:t>70</a:t>
            </a:fld>
            <a:endParaRPr lang="en-US" dirty="0"/>
          </a:p>
        </p:txBody>
      </p:sp>
    </p:spTree>
    <p:extLst>
      <p:ext uri="{BB962C8B-B14F-4D97-AF65-F5344CB8AC3E}">
        <p14:creationId xmlns:p14="http://schemas.microsoft.com/office/powerpoint/2010/main" val="3489199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F25B-342B-4A97-AB27-7BD99456655D}"/>
              </a:ext>
            </a:extLst>
          </p:cNvPr>
          <p:cNvSpPr>
            <a:spLocks noGrp="1"/>
          </p:cNvSpPr>
          <p:nvPr>
            <p:ph type="title"/>
          </p:nvPr>
        </p:nvSpPr>
        <p:spPr/>
        <p:txBody>
          <a:bodyPr/>
          <a:lstStyle/>
          <a:p>
            <a:r>
              <a:rPr lang="en-US" dirty="0"/>
              <a:t>My Personal History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2FDAEA-32E5-419B-82B7-96D92F04DA25}"/>
                  </a:ext>
                </a:extLst>
              </p:cNvPr>
              <p:cNvSpPr>
                <a:spLocks noGrp="1"/>
              </p:cNvSpPr>
              <p:nvPr>
                <p:ph idx="1"/>
              </p:nvPr>
            </p:nvSpPr>
            <p:spPr/>
            <p:txBody>
              <a:bodyPr>
                <a:normAutofit lnSpcReduction="10000"/>
              </a:bodyPr>
              <a:lstStyle/>
              <a:p>
                <a:r>
                  <a:rPr lang="en-US" sz="2900" dirty="0"/>
                  <a:t>Shuster, Jones, Salmon (2007): Low events</a:t>
                </a:r>
              </a:p>
              <a:p>
                <a:r>
                  <a:rPr lang="en-US" sz="2900" dirty="0"/>
                  <a:t>Unweighted sample mean proportions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𝑃</m:t>
                        </m:r>
                      </m:e>
                    </m:acc>
                  </m:oMath>
                </a14:m>
                <a:r>
                  <a:rPr lang="en-US" sz="2900" baseline="-25000" dirty="0"/>
                  <a:t>1</a:t>
                </a:r>
                <a:r>
                  <a:rPr lang="en-US" sz="2900" dirty="0"/>
                  <a:t> ,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𝑃</m:t>
                        </m:r>
                      </m:e>
                    </m:acc>
                  </m:oMath>
                </a14:m>
                <a:r>
                  <a:rPr lang="en-US" sz="2900" baseline="-25000" dirty="0"/>
                  <a:t>2</a:t>
                </a:r>
                <a:r>
                  <a:rPr lang="en-US" sz="2900" dirty="0"/>
                  <a:t> )</a:t>
                </a:r>
              </a:p>
              <a:p>
                <a:pPr marL="0" indent="0">
                  <a:buNone/>
                </a:pPr>
                <a:r>
                  <a:rPr lang="en-US" sz="2900" dirty="0"/>
                  <a:t>    is unbiased for “Classical Model” (P1, P2) , the global  proportions in the classical model.</a:t>
                </a:r>
              </a:p>
              <a:p>
                <a:pPr marL="0" indent="0">
                  <a:buNone/>
                </a:pPr>
                <a:r>
                  <a:rPr lang="en-US" sz="2900" dirty="0"/>
                  <a:t>     This makes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𝑃</m:t>
                        </m:r>
                      </m:e>
                    </m:acc>
                  </m:oMath>
                </a14:m>
                <a:r>
                  <a:rPr lang="en-US" sz="2900" baseline="-25000" dirty="0"/>
                  <a:t>2</a:t>
                </a:r>
                <a:r>
                  <a:rPr lang="en-US" sz="2900" dirty="0"/>
                  <a:t> / </a:t>
                </a:r>
                <a14:m>
                  <m:oMath xmlns:m="http://schemas.openxmlformats.org/officeDocument/2006/math">
                    <m:acc>
                      <m:accPr>
                        <m:chr m:val="̅"/>
                        <m:ctrlPr>
                          <a:rPr lang="en-US" sz="2900" i="1">
                            <a:latin typeface="Cambria Math" panose="02040503050406030204" pitchFamily="18" charset="0"/>
                          </a:rPr>
                        </m:ctrlPr>
                      </m:accPr>
                      <m:e>
                        <m:r>
                          <a:rPr lang="en-US" sz="2900" i="1">
                            <a:latin typeface="Cambria Math" panose="02040503050406030204" pitchFamily="18" charset="0"/>
                          </a:rPr>
                          <m:t>𝑃</m:t>
                        </m:r>
                      </m:e>
                    </m:acc>
                  </m:oMath>
                </a14:m>
                <a:r>
                  <a:rPr lang="en-US" sz="2900" baseline="-25000" dirty="0"/>
                  <a:t>1</a:t>
                </a:r>
                <a:r>
                  <a:rPr lang="en-US" sz="2900" dirty="0"/>
                  <a:t> nonparametrically  and asymptotically optimal for the Relative Risk P2/ P1</a:t>
                </a:r>
              </a:p>
              <a:p>
                <a:pPr marL="0" indent="0">
                  <a:buNone/>
                </a:pPr>
                <a:endParaRPr lang="en-US" sz="2900" dirty="0"/>
              </a:p>
              <a:p>
                <a:pPr marL="0" indent="0">
                  <a:buNone/>
                </a:pPr>
                <a:r>
                  <a:rPr lang="en-US" sz="2900" dirty="0"/>
                  <a:t>Removes worries about estimating study-specific odds ratios or relative risk.</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C2FDAEA-32E5-419B-82B7-96D92F04DA25}"/>
                  </a:ext>
                </a:extLst>
              </p:cNvPr>
              <p:cNvSpPr>
                <a:spLocks noGrp="1" noRot="1" noChangeAspect="1" noMove="1" noResize="1" noEditPoints="1" noAdjustHandles="1" noChangeArrowheads="1" noChangeShapeType="1" noTextEdit="1"/>
              </p:cNvSpPr>
              <p:nvPr>
                <p:ph idx="1"/>
              </p:nvPr>
            </p:nvSpPr>
            <p:spPr>
              <a:blipFill>
                <a:blip r:embed="rId2"/>
                <a:stretch>
                  <a:fillRect l="-1556" t="-25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0C5B89F-9067-4D7C-9BDB-AE5A24AF53F8}"/>
              </a:ext>
            </a:extLst>
          </p:cNvPr>
          <p:cNvSpPr>
            <a:spLocks noGrp="1"/>
          </p:cNvSpPr>
          <p:nvPr>
            <p:ph type="sldNum" sz="quarter" idx="12"/>
          </p:nvPr>
        </p:nvSpPr>
        <p:spPr/>
        <p:txBody>
          <a:bodyPr/>
          <a:lstStyle/>
          <a:p>
            <a:fld id="{C76307A9-9C5F-404A-A554-59C60E9C2133}" type="slidenum">
              <a:rPr lang="en-US" smtClean="0"/>
              <a:t>71</a:t>
            </a:fld>
            <a:endParaRPr lang="en-US" dirty="0"/>
          </a:p>
        </p:txBody>
      </p:sp>
    </p:spTree>
    <p:extLst>
      <p:ext uri="{BB962C8B-B14F-4D97-AF65-F5344CB8AC3E}">
        <p14:creationId xmlns:p14="http://schemas.microsoft.com/office/powerpoint/2010/main" val="39839700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0D08-65ED-41FB-99A4-4E940D20CF29}"/>
              </a:ext>
            </a:extLst>
          </p:cNvPr>
          <p:cNvSpPr>
            <a:spLocks noGrp="1"/>
          </p:cNvSpPr>
          <p:nvPr>
            <p:ph type="title"/>
          </p:nvPr>
        </p:nvSpPr>
        <p:spPr>
          <a:xfrm>
            <a:off x="495300" y="838200"/>
            <a:ext cx="8229600" cy="1143000"/>
          </a:xfrm>
        </p:spPr>
        <p:txBody>
          <a:bodyPr/>
          <a:lstStyle/>
          <a:p>
            <a:r>
              <a:rPr lang="en-US" dirty="0"/>
              <a:t>My Personal History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3521BA-0218-4737-B5E1-10049A40094F}"/>
                  </a:ext>
                </a:extLst>
              </p:cNvPr>
              <p:cNvSpPr>
                <a:spLocks noGrp="1"/>
              </p:cNvSpPr>
              <p:nvPr>
                <p:ph idx="1"/>
              </p:nvPr>
            </p:nvSpPr>
            <p:spPr>
              <a:xfrm>
                <a:off x="457200" y="1981200"/>
                <a:ext cx="8229600" cy="4389120"/>
              </a:xfrm>
            </p:spPr>
            <p:txBody>
              <a:bodyPr>
                <a:noAutofit/>
              </a:bodyPr>
              <a:lstStyle/>
              <a:p>
                <a:r>
                  <a:rPr lang="en-US" sz="2900" dirty="0"/>
                  <a:t>Shuster 2010</a:t>
                </a:r>
              </a:p>
              <a:p>
                <a:r>
                  <a:rPr lang="en-US" sz="2900" dirty="0"/>
                  <a:t>Unweighted and Patient-weighted Estimates of Means (Ratio Estimates)</a:t>
                </a:r>
              </a:p>
              <a:p>
                <a:pPr marL="0" indent="0">
                  <a:buNone/>
                </a:pPr>
                <a:r>
                  <a:rPr lang="en-US" sz="2900" dirty="0"/>
                  <a:t> UW=Σ</a:t>
                </a:r>
                <a14:m>
                  <m:oMath xmlns:m="http://schemas.openxmlformats.org/officeDocument/2006/math">
                    <m:acc>
                      <m:accPr>
                        <m:chr m:val="̅"/>
                        <m:ctrlPr>
                          <a:rPr lang="en-US" sz="2900" i="1" smtClean="0">
                            <a:latin typeface="Cambria Math" panose="02040503050406030204" pitchFamily="18" charset="0"/>
                          </a:rPr>
                        </m:ctrlPr>
                      </m:accPr>
                      <m:e>
                        <m:r>
                          <a:rPr lang="en-US" sz="2900" b="0" i="1" smtClean="0">
                            <a:latin typeface="Cambria Math" panose="02040503050406030204" pitchFamily="18" charset="0"/>
                          </a:rPr>
                          <m:t>𝑌</m:t>
                        </m:r>
                      </m:e>
                    </m:acc>
                  </m:oMath>
                </a14:m>
                <a:r>
                  <a:rPr lang="en-US" sz="2900" baseline="-25000" dirty="0"/>
                  <a:t>j </a:t>
                </a:r>
                <a:r>
                  <a:rPr lang="en-US" sz="2900" dirty="0"/>
                  <a:t>/M      WT= </a:t>
                </a:r>
                <a:r>
                  <a:rPr lang="el-GR" sz="2900" dirty="0"/>
                  <a:t>Σ</a:t>
                </a:r>
                <a:r>
                  <a:rPr lang="en-US" sz="2900" dirty="0"/>
                  <a:t>N</a:t>
                </a:r>
                <a:r>
                  <a:rPr lang="en-US" sz="2900" baseline="-25000" dirty="0"/>
                  <a:t>j</a:t>
                </a:r>
                <a14:m>
                  <m:oMath xmlns:m="http://schemas.openxmlformats.org/officeDocument/2006/math">
                    <m:acc>
                      <m:accPr>
                        <m:chr m:val="̅"/>
                        <m:ctrlPr>
                          <a:rPr lang="en-US" sz="2900" i="1">
                            <a:latin typeface="Cambria Math" panose="02040503050406030204" pitchFamily="18" charset="0"/>
                          </a:rPr>
                        </m:ctrlPr>
                      </m:accPr>
                      <m:e>
                        <m:r>
                          <a:rPr lang="en-US" sz="2900" b="0" i="1" smtClean="0">
                            <a:latin typeface="Cambria Math" panose="02040503050406030204" pitchFamily="18" charset="0"/>
                          </a:rPr>
                          <m:t> </m:t>
                        </m:r>
                        <m:r>
                          <a:rPr lang="en-US" sz="2900" i="1">
                            <a:latin typeface="Cambria Math" panose="02040503050406030204" pitchFamily="18" charset="0"/>
                          </a:rPr>
                          <m:t>𝑌</m:t>
                        </m:r>
                      </m:e>
                    </m:acc>
                  </m:oMath>
                </a14:m>
                <a:r>
                  <a:rPr lang="en-US" sz="2900" baseline="-25000" dirty="0"/>
                  <a:t>j </a:t>
                </a:r>
                <a:r>
                  <a:rPr lang="en-US" sz="2900" dirty="0"/>
                  <a:t>/</a:t>
                </a:r>
                <a:r>
                  <a:rPr lang="el-GR" sz="2900" dirty="0"/>
                  <a:t> Σ</a:t>
                </a:r>
                <a:r>
                  <a:rPr lang="en-US" sz="2900" dirty="0"/>
                  <a:t>N</a:t>
                </a:r>
                <a:r>
                  <a:rPr lang="en-US" sz="2900" baseline="-25000" dirty="0"/>
                  <a:t>j</a:t>
                </a:r>
                <a:r>
                  <a:rPr lang="en-US" sz="2900" dirty="0"/>
                  <a:t> .</a:t>
                </a:r>
              </a:p>
              <a:p>
                <a:pPr marL="0" indent="0">
                  <a:buNone/>
                </a:pPr>
                <a:r>
                  <a:rPr lang="en-US" sz="2900" dirty="0"/>
                  <a:t>M=# of studies in MA and N</a:t>
                </a:r>
                <a:r>
                  <a:rPr lang="en-US" sz="2900" baseline="-25000" dirty="0"/>
                  <a:t>j </a:t>
                </a:r>
                <a:r>
                  <a:rPr lang="en-US" sz="2900" dirty="0"/>
                  <a:t>= Number of pts on Study j</a:t>
                </a:r>
              </a:p>
              <a:p>
                <a:pPr marL="0" indent="0">
                  <a:buNone/>
                </a:pPr>
                <a:endParaRPr lang="en-US" sz="2900" dirty="0"/>
              </a:p>
            </p:txBody>
          </p:sp>
        </mc:Choice>
        <mc:Fallback xmlns="">
          <p:sp>
            <p:nvSpPr>
              <p:cNvPr id="3" name="Content Placeholder 2">
                <a:extLst>
                  <a:ext uri="{FF2B5EF4-FFF2-40B4-BE49-F238E27FC236}">
                    <a16:creationId xmlns:a16="http://schemas.microsoft.com/office/drawing/2014/main" id="{A73521BA-0218-4737-B5E1-10049A40094F}"/>
                  </a:ext>
                </a:extLst>
              </p:cNvPr>
              <p:cNvSpPr>
                <a:spLocks noGrp="1" noRot="1" noChangeAspect="1" noMove="1" noResize="1" noEditPoints="1" noAdjustHandles="1" noChangeArrowheads="1" noChangeShapeType="1" noTextEdit="1"/>
              </p:cNvSpPr>
              <p:nvPr>
                <p:ph idx="1"/>
              </p:nvPr>
            </p:nvSpPr>
            <p:spPr>
              <a:xfrm>
                <a:off x="457200" y="1981200"/>
                <a:ext cx="8229600" cy="4389120"/>
              </a:xfrm>
              <a:blipFill>
                <a:blip r:embed="rId2"/>
                <a:stretch>
                  <a:fillRect l="-1556" t="-13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86878EE-FECA-49C0-BBD2-AD2D5647AC76}"/>
              </a:ext>
            </a:extLst>
          </p:cNvPr>
          <p:cNvSpPr>
            <a:spLocks noGrp="1"/>
          </p:cNvSpPr>
          <p:nvPr>
            <p:ph type="sldNum" sz="quarter" idx="12"/>
          </p:nvPr>
        </p:nvSpPr>
        <p:spPr/>
        <p:txBody>
          <a:bodyPr/>
          <a:lstStyle/>
          <a:p>
            <a:fld id="{C76307A9-9C5F-404A-A554-59C60E9C2133}" type="slidenum">
              <a:rPr lang="en-US" smtClean="0"/>
              <a:t>72</a:t>
            </a:fld>
            <a:endParaRPr lang="en-US" dirty="0"/>
          </a:p>
        </p:txBody>
      </p:sp>
    </p:spTree>
    <p:extLst>
      <p:ext uri="{BB962C8B-B14F-4D97-AF65-F5344CB8AC3E}">
        <p14:creationId xmlns:p14="http://schemas.microsoft.com/office/powerpoint/2010/main" val="5997448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2A4E-A0EC-4DDB-8DDE-2535272A9810}"/>
              </a:ext>
            </a:extLst>
          </p:cNvPr>
          <p:cNvSpPr>
            <a:spLocks noGrp="1"/>
          </p:cNvSpPr>
          <p:nvPr>
            <p:ph type="title"/>
          </p:nvPr>
        </p:nvSpPr>
        <p:spPr/>
        <p:txBody>
          <a:bodyPr/>
          <a:lstStyle/>
          <a:p>
            <a:r>
              <a:rPr lang="en-US" dirty="0"/>
              <a:t>My Personal History 2(Con’d)</a:t>
            </a:r>
          </a:p>
        </p:txBody>
      </p:sp>
      <p:sp>
        <p:nvSpPr>
          <p:cNvPr id="3" name="Content Placeholder 2">
            <a:extLst>
              <a:ext uri="{FF2B5EF4-FFF2-40B4-BE49-F238E27FC236}">
                <a16:creationId xmlns:a16="http://schemas.microsoft.com/office/drawing/2014/main" id="{6CE0B154-0229-4AE9-A144-A69177924C0F}"/>
              </a:ext>
            </a:extLst>
          </p:cNvPr>
          <p:cNvSpPr>
            <a:spLocks noGrp="1"/>
          </p:cNvSpPr>
          <p:nvPr>
            <p:ph idx="1"/>
          </p:nvPr>
        </p:nvSpPr>
        <p:spPr/>
        <p:txBody>
          <a:bodyPr>
            <a:normAutofit/>
          </a:bodyPr>
          <a:lstStyle/>
          <a:p>
            <a:pPr marL="0" indent="0">
              <a:buNone/>
            </a:pPr>
            <a:r>
              <a:rPr lang="en-US" sz="3200" b="1" dirty="0"/>
              <a:t>Proved UW is the only nonparametrically unbiased estimator of the true mean of the “Classical Model”</a:t>
            </a:r>
          </a:p>
          <a:p>
            <a:pPr marL="0" indent="0">
              <a:buNone/>
            </a:pPr>
            <a:r>
              <a:rPr lang="en-US" sz="3200" dirty="0"/>
              <a:t>Physical interpretation of what each is estimating?</a:t>
            </a:r>
          </a:p>
        </p:txBody>
      </p:sp>
      <p:sp>
        <p:nvSpPr>
          <p:cNvPr id="4" name="Slide Number Placeholder 3">
            <a:extLst>
              <a:ext uri="{FF2B5EF4-FFF2-40B4-BE49-F238E27FC236}">
                <a16:creationId xmlns:a16="http://schemas.microsoft.com/office/drawing/2014/main" id="{E5AD7615-8F31-4F68-A41E-CB60FA40CF35}"/>
              </a:ext>
            </a:extLst>
          </p:cNvPr>
          <p:cNvSpPr>
            <a:spLocks noGrp="1"/>
          </p:cNvSpPr>
          <p:nvPr>
            <p:ph type="sldNum" sz="quarter" idx="12"/>
          </p:nvPr>
        </p:nvSpPr>
        <p:spPr/>
        <p:txBody>
          <a:bodyPr/>
          <a:lstStyle/>
          <a:p>
            <a:fld id="{C76307A9-9C5F-404A-A554-59C60E9C2133}" type="slidenum">
              <a:rPr lang="en-US" smtClean="0"/>
              <a:t>73</a:t>
            </a:fld>
            <a:endParaRPr lang="en-US" dirty="0"/>
          </a:p>
        </p:txBody>
      </p:sp>
    </p:spTree>
    <p:extLst>
      <p:ext uri="{BB962C8B-B14F-4D97-AF65-F5344CB8AC3E}">
        <p14:creationId xmlns:p14="http://schemas.microsoft.com/office/powerpoint/2010/main" val="22845997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9998-9DDC-46AF-BAA4-F291278D2E1B}"/>
              </a:ext>
            </a:extLst>
          </p:cNvPr>
          <p:cNvSpPr>
            <a:spLocks noGrp="1"/>
          </p:cNvSpPr>
          <p:nvPr>
            <p:ph type="title"/>
          </p:nvPr>
        </p:nvSpPr>
        <p:spPr/>
        <p:txBody>
          <a:bodyPr/>
          <a:lstStyle/>
          <a:p>
            <a:r>
              <a:rPr lang="en-US" dirty="0"/>
              <a:t>My Personal History 3</a:t>
            </a:r>
          </a:p>
        </p:txBody>
      </p:sp>
      <p:sp>
        <p:nvSpPr>
          <p:cNvPr id="3" name="Content Placeholder 2">
            <a:extLst>
              <a:ext uri="{FF2B5EF4-FFF2-40B4-BE49-F238E27FC236}">
                <a16:creationId xmlns:a16="http://schemas.microsoft.com/office/drawing/2014/main" id="{51F155C0-26ED-4B20-BCE8-640DF124EF4C}"/>
              </a:ext>
            </a:extLst>
          </p:cNvPr>
          <p:cNvSpPr>
            <a:spLocks noGrp="1"/>
          </p:cNvSpPr>
          <p:nvPr>
            <p:ph idx="1"/>
          </p:nvPr>
        </p:nvSpPr>
        <p:spPr/>
        <p:txBody>
          <a:bodyPr>
            <a:noAutofit/>
          </a:bodyPr>
          <a:lstStyle/>
          <a:p>
            <a:r>
              <a:rPr lang="en-US" sz="2900" dirty="0"/>
              <a:t>Shuster: Review of 2011 Cochrane Handbook</a:t>
            </a:r>
          </a:p>
          <a:p>
            <a:r>
              <a:rPr lang="en-US" sz="2900" dirty="0"/>
              <a:t>Main New Contribution.  Completely discredits cause-effect link in Egger’s Test for Publication Bias. “Offending associations” are natural and expected w/o such bias.</a:t>
            </a:r>
          </a:p>
          <a:p>
            <a:r>
              <a:rPr lang="en-US" sz="2900" dirty="0"/>
              <a:t>Irony: Researchers measure “Study Quality” and remove studies they deem as “Poor quality”. Then they conduct Egger’s Test for publication bias!</a:t>
            </a:r>
          </a:p>
          <a:p>
            <a:r>
              <a:rPr lang="en-US" sz="2900" dirty="0"/>
              <a:t>My Recommendation: Use Intent-to-treat</a:t>
            </a:r>
          </a:p>
        </p:txBody>
      </p:sp>
      <p:sp>
        <p:nvSpPr>
          <p:cNvPr id="4" name="Slide Number Placeholder 3">
            <a:extLst>
              <a:ext uri="{FF2B5EF4-FFF2-40B4-BE49-F238E27FC236}">
                <a16:creationId xmlns:a16="http://schemas.microsoft.com/office/drawing/2014/main" id="{39A61E3E-A77B-411B-AA77-6BA8F0C3D873}"/>
              </a:ext>
            </a:extLst>
          </p:cNvPr>
          <p:cNvSpPr>
            <a:spLocks noGrp="1"/>
          </p:cNvSpPr>
          <p:nvPr>
            <p:ph type="sldNum" sz="quarter" idx="12"/>
          </p:nvPr>
        </p:nvSpPr>
        <p:spPr/>
        <p:txBody>
          <a:bodyPr/>
          <a:lstStyle/>
          <a:p>
            <a:fld id="{C76307A9-9C5F-404A-A554-59C60E9C2133}" type="slidenum">
              <a:rPr lang="en-US" smtClean="0"/>
              <a:t>74</a:t>
            </a:fld>
            <a:endParaRPr lang="en-US" dirty="0"/>
          </a:p>
        </p:txBody>
      </p:sp>
    </p:spTree>
    <p:extLst>
      <p:ext uri="{BB962C8B-B14F-4D97-AF65-F5344CB8AC3E}">
        <p14:creationId xmlns:p14="http://schemas.microsoft.com/office/powerpoint/2010/main" val="4222340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8178-F1D4-430F-8B07-62B4C3207504}"/>
              </a:ext>
            </a:extLst>
          </p:cNvPr>
          <p:cNvSpPr>
            <a:spLocks noGrp="1"/>
          </p:cNvSpPr>
          <p:nvPr>
            <p:ph type="title"/>
          </p:nvPr>
        </p:nvSpPr>
        <p:spPr/>
        <p:txBody>
          <a:bodyPr>
            <a:normAutofit/>
          </a:bodyPr>
          <a:lstStyle/>
          <a:p>
            <a:r>
              <a:rPr lang="en-US" dirty="0"/>
              <a:t>My Personal History 4</a:t>
            </a:r>
          </a:p>
        </p:txBody>
      </p:sp>
      <p:sp>
        <p:nvSpPr>
          <p:cNvPr id="3" name="Content Placeholder 2">
            <a:extLst>
              <a:ext uri="{FF2B5EF4-FFF2-40B4-BE49-F238E27FC236}">
                <a16:creationId xmlns:a16="http://schemas.microsoft.com/office/drawing/2014/main" id="{F4BBFC78-CE4A-4DEA-B191-A726932FD8A7}"/>
              </a:ext>
            </a:extLst>
          </p:cNvPr>
          <p:cNvSpPr>
            <a:spLocks noGrp="1"/>
          </p:cNvSpPr>
          <p:nvPr>
            <p:ph idx="1"/>
          </p:nvPr>
        </p:nvSpPr>
        <p:spPr/>
        <p:txBody>
          <a:bodyPr>
            <a:noAutofit/>
          </a:bodyPr>
          <a:lstStyle/>
          <a:p>
            <a:r>
              <a:rPr lang="en-US" sz="2900" dirty="0"/>
              <a:t>Shuster-Guo-Skylar (2012) Low-Event Binomials</a:t>
            </a:r>
          </a:p>
          <a:p>
            <a:r>
              <a:rPr lang="en-US" sz="2900" dirty="0"/>
              <a:t>Showed classical inverse variance methods do a terrible job at estimating within study standard errors, even w/o zero event arms within studies.</a:t>
            </a:r>
          </a:p>
          <a:p>
            <a:r>
              <a:rPr lang="en-US" sz="2900" dirty="0"/>
              <a:t>Developed patient weighted non-parametric estimates of relative risk</a:t>
            </a:r>
          </a:p>
          <a:p>
            <a:r>
              <a:rPr lang="en-US" sz="2900" dirty="0"/>
              <a:t>Most comprehensive vetting of any method of meta-analysis paper (Nearly 40,000 scenarios of low # of studies (5-20), 100,000 simulations each</a:t>
            </a:r>
          </a:p>
        </p:txBody>
      </p:sp>
      <p:sp>
        <p:nvSpPr>
          <p:cNvPr id="4" name="Slide Number Placeholder 3">
            <a:extLst>
              <a:ext uri="{FF2B5EF4-FFF2-40B4-BE49-F238E27FC236}">
                <a16:creationId xmlns:a16="http://schemas.microsoft.com/office/drawing/2014/main" id="{C7F3D8D7-A1C8-4B24-B9BB-671F93A4729F}"/>
              </a:ext>
            </a:extLst>
          </p:cNvPr>
          <p:cNvSpPr>
            <a:spLocks noGrp="1"/>
          </p:cNvSpPr>
          <p:nvPr>
            <p:ph type="sldNum" sz="quarter" idx="12"/>
          </p:nvPr>
        </p:nvSpPr>
        <p:spPr/>
        <p:txBody>
          <a:bodyPr/>
          <a:lstStyle/>
          <a:p>
            <a:fld id="{C76307A9-9C5F-404A-A554-59C60E9C2133}" type="slidenum">
              <a:rPr lang="en-US" smtClean="0"/>
              <a:t>75</a:t>
            </a:fld>
            <a:endParaRPr lang="en-US" dirty="0"/>
          </a:p>
        </p:txBody>
      </p:sp>
    </p:spTree>
    <p:extLst>
      <p:ext uri="{BB962C8B-B14F-4D97-AF65-F5344CB8AC3E}">
        <p14:creationId xmlns:p14="http://schemas.microsoft.com/office/powerpoint/2010/main" val="28552870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18C1-A65D-4E68-81C7-B6F96E3A516F}"/>
              </a:ext>
            </a:extLst>
          </p:cNvPr>
          <p:cNvSpPr>
            <a:spLocks noGrp="1"/>
          </p:cNvSpPr>
          <p:nvPr>
            <p:ph type="title"/>
          </p:nvPr>
        </p:nvSpPr>
        <p:spPr/>
        <p:txBody>
          <a:bodyPr/>
          <a:lstStyle/>
          <a:p>
            <a:r>
              <a:rPr lang="en-US" dirty="0"/>
              <a:t>Personal History 4 (concluded)</a:t>
            </a:r>
          </a:p>
        </p:txBody>
      </p:sp>
      <p:sp>
        <p:nvSpPr>
          <p:cNvPr id="3" name="Content Placeholder 2">
            <a:extLst>
              <a:ext uri="{FF2B5EF4-FFF2-40B4-BE49-F238E27FC236}">
                <a16:creationId xmlns:a16="http://schemas.microsoft.com/office/drawing/2014/main" id="{B6059798-2900-4ACC-B3C2-928C7A582530}"/>
              </a:ext>
            </a:extLst>
          </p:cNvPr>
          <p:cNvSpPr>
            <a:spLocks noGrp="1"/>
          </p:cNvSpPr>
          <p:nvPr>
            <p:ph idx="1"/>
          </p:nvPr>
        </p:nvSpPr>
        <p:spPr/>
        <p:txBody>
          <a:bodyPr>
            <a:normAutofit/>
          </a:bodyPr>
          <a:lstStyle/>
          <a:p>
            <a:r>
              <a:rPr lang="en-US" sz="2900" dirty="0"/>
              <a:t>Demonstrated T-approximation (M-2 df) is far superior to the Normal Approximation</a:t>
            </a:r>
          </a:p>
          <a:p>
            <a:r>
              <a:rPr lang="en-US" sz="2900" dirty="0"/>
              <a:t>Demonstrated that when effects-at-random is valid, Studies at Random is far superior to Unweighted (much narrower confidence limits)</a:t>
            </a:r>
          </a:p>
        </p:txBody>
      </p:sp>
      <p:sp>
        <p:nvSpPr>
          <p:cNvPr id="4" name="Slide Number Placeholder 3">
            <a:extLst>
              <a:ext uri="{FF2B5EF4-FFF2-40B4-BE49-F238E27FC236}">
                <a16:creationId xmlns:a16="http://schemas.microsoft.com/office/drawing/2014/main" id="{3F6AD1DE-E65C-4A1C-8013-CA1770F60C68}"/>
              </a:ext>
            </a:extLst>
          </p:cNvPr>
          <p:cNvSpPr>
            <a:spLocks noGrp="1"/>
          </p:cNvSpPr>
          <p:nvPr>
            <p:ph type="sldNum" sz="quarter" idx="12"/>
          </p:nvPr>
        </p:nvSpPr>
        <p:spPr/>
        <p:txBody>
          <a:bodyPr/>
          <a:lstStyle/>
          <a:p>
            <a:fld id="{C76307A9-9C5F-404A-A554-59C60E9C2133}" type="slidenum">
              <a:rPr lang="en-US" smtClean="0"/>
              <a:t>76</a:t>
            </a:fld>
            <a:endParaRPr lang="en-US" dirty="0"/>
          </a:p>
        </p:txBody>
      </p:sp>
    </p:spTree>
    <p:extLst>
      <p:ext uri="{BB962C8B-B14F-4D97-AF65-F5344CB8AC3E}">
        <p14:creationId xmlns:p14="http://schemas.microsoft.com/office/powerpoint/2010/main" val="27322368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71D1-1526-42EA-BE40-2CE5B8E007AD}"/>
              </a:ext>
            </a:extLst>
          </p:cNvPr>
          <p:cNvSpPr>
            <a:spLocks noGrp="1"/>
          </p:cNvSpPr>
          <p:nvPr>
            <p:ph type="title"/>
          </p:nvPr>
        </p:nvSpPr>
        <p:spPr/>
        <p:txBody>
          <a:bodyPr/>
          <a:lstStyle/>
          <a:p>
            <a:r>
              <a:rPr lang="en-US" dirty="0"/>
              <a:t>Personal History 5</a:t>
            </a:r>
          </a:p>
        </p:txBody>
      </p:sp>
      <p:sp>
        <p:nvSpPr>
          <p:cNvPr id="3" name="Content Placeholder 2">
            <a:extLst>
              <a:ext uri="{FF2B5EF4-FFF2-40B4-BE49-F238E27FC236}">
                <a16:creationId xmlns:a16="http://schemas.microsoft.com/office/drawing/2014/main" id="{900C06F9-8636-4F96-9F80-B03068B275D7}"/>
              </a:ext>
            </a:extLst>
          </p:cNvPr>
          <p:cNvSpPr>
            <a:spLocks noGrp="1"/>
          </p:cNvSpPr>
          <p:nvPr>
            <p:ph idx="1"/>
          </p:nvPr>
        </p:nvSpPr>
        <p:spPr/>
        <p:txBody>
          <a:bodyPr/>
          <a:lstStyle/>
          <a:p>
            <a:r>
              <a:rPr lang="en-US" sz="2900" dirty="0"/>
              <a:t>Shuster-Walker 2016</a:t>
            </a:r>
          </a:p>
          <a:p>
            <a:r>
              <a:rPr lang="en-US" sz="2900" dirty="0"/>
              <a:t>Follow-up to Personal History 4</a:t>
            </a:r>
          </a:p>
          <a:p>
            <a:r>
              <a:rPr lang="en-US" sz="2900" dirty="0"/>
              <a:t>Reviewed 13 highly cited recent low-event Meta-Analysis papers (18 low event-rate analyses) published in the Journal of the American Medical Association.</a:t>
            </a:r>
          </a:p>
          <a:p>
            <a:r>
              <a:rPr lang="en-US" sz="2900" b="1" dirty="0"/>
              <a:t>Five analyses had major qualitative or quantitative disparities with patient-weighted relative risk analysis.</a:t>
            </a:r>
          </a:p>
          <a:p>
            <a:pPr algn="r"/>
            <a:endParaRPr lang="en-US" dirty="0"/>
          </a:p>
        </p:txBody>
      </p:sp>
      <p:sp>
        <p:nvSpPr>
          <p:cNvPr id="4" name="Slide Number Placeholder 3">
            <a:extLst>
              <a:ext uri="{FF2B5EF4-FFF2-40B4-BE49-F238E27FC236}">
                <a16:creationId xmlns:a16="http://schemas.microsoft.com/office/drawing/2014/main" id="{834076FC-A314-45A3-A247-50F165369385}"/>
              </a:ext>
            </a:extLst>
          </p:cNvPr>
          <p:cNvSpPr>
            <a:spLocks noGrp="1"/>
          </p:cNvSpPr>
          <p:nvPr>
            <p:ph type="sldNum" sz="quarter" idx="12"/>
          </p:nvPr>
        </p:nvSpPr>
        <p:spPr/>
        <p:txBody>
          <a:bodyPr/>
          <a:lstStyle/>
          <a:p>
            <a:fld id="{C76307A9-9C5F-404A-A554-59C60E9C2133}" type="slidenum">
              <a:rPr lang="en-US" smtClean="0"/>
              <a:t>77</a:t>
            </a:fld>
            <a:endParaRPr lang="en-US" dirty="0"/>
          </a:p>
        </p:txBody>
      </p:sp>
    </p:spTree>
    <p:extLst>
      <p:ext uri="{BB962C8B-B14F-4D97-AF65-F5344CB8AC3E}">
        <p14:creationId xmlns:p14="http://schemas.microsoft.com/office/powerpoint/2010/main" val="509701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FCA4-5AC0-45CB-AFC9-C1121ADF646B}"/>
              </a:ext>
            </a:extLst>
          </p:cNvPr>
          <p:cNvSpPr>
            <a:spLocks noGrp="1"/>
          </p:cNvSpPr>
          <p:nvPr>
            <p:ph type="title"/>
          </p:nvPr>
        </p:nvSpPr>
        <p:spPr/>
        <p:txBody>
          <a:bodyPr/>
          <a:lstStyle/>
          <a:p>
            <a:r>
              <a:rPr lang="en-US" dirty="0"/>
              <a:t>My Personal History 6</a:t>
            </a:r>
          </a:p>
        </p:txBody>
      </p:sp>
      <p:sp>
        <p:nvSpPr>
          <p:cNvPr id="3" name="Content Placeholder 2">
            <a:extLst>
              <a:ext uri="{FF2B5EF4-FFF2-40B4-BE49-F238E27FC236}">
                <a16:creationId xmlns:a16="http://schemas.microsoft.com/office/drawing/2014/main" id="{DDDA0BDF-D2E0-4691-9CB4-6D02E9D29F46}"/>
              </a:ext>
            </a:extLst>
          </p:cNvPr>
          <p:cNvSpPr>
            <a:spLocks noGrp="1"/>
          </p:cNvSpPr>
          <p:nvPr>
            <p:ph idx="1"/>
          </p:nvPr>
        </p:nvSpPr>
        <p:spPr/>
        <p:txBody>
          <a:bodyPr>
            <a:noAutofit/>
          </a:bodyPr>
          <a:lstStyle/>
          <a:p>
            <a:r>
              <a:rPr lang="en-US" sz="2900" dirty="0"/>
              <a:t>Shuster (2019?)</a:t>
            </a:r>
          </a:p>
          <a:p>
            <a:r>
              <a:rPr lang="en-US" sz="2900" dirty="0"/>
              <a:t>Submitted paper (+/- corresponds to this talk)</a:t>
            </a:r>
          </a:p>
          <a:p>
            <a:r>
              <a:rPr lang="en-US" sz="2900" dirty="0"/>
              <a:t>Initially rejected without any proof that anything in the content was untrue. Editor recognized this and invited a resubmission.</a:t>
            </a:r>
          </a:p>
          <a:p>
            <a:r>
              <a:rPr lang="en-US" sz="2900" dirty="0"/>
              <a:t>Conclusion of paper states that “Business as Usual (Effects-at-Random)” is tantamount to </a:t>
            </a:r>
            <a:r>
              <a:rPr lang="en-US" sz="2900" b="1" dirty="0"/>
              <a:t>malpractice</a:t>
            </a:r>
            <a:r>
              <a:rPr lang="en-US" sz="2900" dirty="0"/>
              <a:t> when it comes to random effects meta-analysis.</a:t>
            </a:r>
          </a:p>
        </p:txBody>
      </p:sp>
      <p:sp>
        <p:nvSpPr>
          <p:cNvPr id="4" name="Slide Number Placeholder 3">
            <a:extLst>
              <a:ext uri="{FF2B5EF4-FFF2-40B4-BE49-F238E27FC236}">
                <a16:creationId xmlns:a16="http://schemas.microsoft.com/office/drawing/2014/main" id="{D5A8D856-4D75-4D0D-B0FE-7568C125DC50}"/>
              </a:ext>
            </a:extLst>
          </p:cNvPr>
          <p:cNvSpPr>
            <a:spLocks noGrp="1"/>
          </p:cNvSpPr>
          <p:nvPr>
            <p:ph type="sldNum" sz="quarter" idx="12"/>
          </p:nvPr>
        </p:nvSpPr>
        <p:spPr/>
        <p:txBody>
          <a:bodyPr/>
          <a:lstStyle/>
          <a:p>
            <a:fld id="{C76307A9-9C5F-404A-A554-59C60E9C2133}" type="slidenum">
              <a:rPr lang="en-US" smtClean="0"/>
              <a:t>78</a:t>
            </a:fld>
            <a:endParaRPr lang="en-US" dirty="0"/>
          </a:p>
        </p:txBody>
      </p:sp>
    </p:spTree>
    <p:extLst>
      <p:ext uri="{BB962C8B-B14F-4D97-AF65-F5344CB8AC3E}">
        <p14:creationId xmlns:p14="http://schemas.microsoft.com/office/powerpoint/2010/main" val="40074491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B702-7BB5-4377-AD23-5BA9ABF0D3B8}"/>
              </a:ext>
            </a:extLst>
          </p:cNvPr>
          <p:cNvSpPr>
            <a:spLocks noGrp="1"/>
          </p:cNvSpPr>
          <p:nvPr>
            <p:ph type="title"/>
          </p:nvPr>
        </p:nvSpPr>
        <p:spPr/>
        <p:txBody>
          <a:bodyPr>
            <a:normAutofit/>
          </a:bodyPr>
          <a:lstStyle/>
          <a:p>
            <a:r>
              <a:rPr lang="en-US" dirty="0"/>
              <a:t>Might vs. Right</a:t>
            </a:r>
          </a:p>
        </p:txBody>
      </p:sp>
      <p:pic>
        <p:nvPicPr>
          <p:cNvPr id="5" name="Content Placeholder 4" descr="A painting of a person&#10;&#10;Description automatically generated">
            <a:extLst>
              <a:ext uri="{FF2B5EF4-FFF2-40B4-BE49-F238E27FC236}">
                <a16:creationId xmlns:a16="http://schemas.microsoft.com/office/drawing/2014/main" id="{8FE5DC9C-06B2-4703-B008-AB9BBAEE53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02254" y="1935163"/>
            <a:ext cx="3539492" cy="4389437"/>
          </a:xfrm>
        </p:spPr>
      </p:pic>
      <p:sp>
        <p:nvSpPr>
          <p:cNvPr id="3" name="Slide Number Placeholder 2">
            <a:extLst>
              <a:ext uri="{FF2B5EF4-FFF2-40B4-BE49-F238E27FC236}">
                <a16:creationId xmlns:a16="http://schemas.microsoft.com/office/drawing/2014/main" id="{43AB8CE4-4524-4FAC-8653-569191281805}"/>
              </a:ext>
            </a:extLst>
          </p:cNvPr>
          <p:cNvSpPr>
            <a:spLocks noGrp="1"/>
          </p:cNvSpPr>
          <p:nvPr>
            <p:ph type="sldNum" sz="quarter" idx="12"/>
          </p:nvPr>
        </p:nvSpPr>
        <p:spPr/>
        <p:txBody>
          <a:bodyPr/>
          <a:lstStyle/>
          <a:p>
            <a:fld id="{C76307A9-9C5F-404A-A554-59C60E9C2133}" type="slidenum">
              <a:rPr lang="en-US" smtClean="0"/>
              <a:t>79</a:t>
            </a:fld>
            <a:endParaRPr lang="en-US" dirty="0"/>
          </a:p>
        </p:txBody>
      </p:sp>
    </p:spTree>
    <p:extLst>
      <p:ext uri="{BB962C8B-B14F-4D97-AF65-F5344CB8AC3E}">
        <p14:creationId xmlns:p14="http://schemas.microsoft.com/office/powerpoint/2010/main" val="292480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AACC-C4B4-4389-8E29-64527309B7CD}"/>
              </a:ext>
            </a:extLst>
          </p:cNvPr>
          <p:cNvSpPr>
            <a:spLocks noGrp="1"/>
          </p:cNvSpPr>
          <p:nvPr>
            <p:ph type="title"/>
          </p:nvPr>
        </p:nvSpPr>
        <p:spPr/>
        <p:txBody>
          <a:bodyPr/>
          <a:lstStyle/>
          <a:p>
            <a:r>
              <a:rPr lang="en-US" dirty="0"/>
              <a:t>Outline for Today’s Session</a:t>
            </a:r>
          </a:p>
        </p:txBody>
      </p:sp>
      <p:sp>
        <p:nvSpPr>
          <p:cNvPr id="3" name="Content Placeholder 2">
            <a:extLst>
              <a:ext uri="{FF2B5EF4-FFF2-40B4-BE49-F238E27FC236}">
                <a16:creationId xmlns:a16="http://schemas.microsoft.com/office/drawing/2014/main" id="{D4A74F13-95EE-46BC-ADB3-1A69547DCB0D}"/>
              </a:ext>
            </a:extLst>
          </p:cNvPr>
          <p:cNvSpPr>
            <a:spLocks noGrp="1"/>
          </p:cNvSpPr>
          <p:nvPr>
            <p:ph idx="1"/>
          </p:nvPr>
        </p:nvSpPr>
        <p:spPr/>
        <p:txBody>
          <a:bodyPr>
            <a:normAutofit fontScale="92500"/>
          </a:bodyPr>
          <a:lstStyle/>
          <a:p>
            <a:r>
              <a:rPr lang="en-US" sz="3200" dirty="0"/>
              <a:t>Goals and Limitations of Session</a:t>
            </a:r>
          </a:p>
          <a:p>
            <a:r>
              <a:rPr lang="en-US" sz="3200" dirty="0"/>
              <a:t>The “Evidence Pyramid”</a:t>
            </a:r>
          </a:p>
          <a:p>
            <a:r>
              <a:rPr lang="en-US" sz="3200" dirty="0"/>
              <a:t>Definition of Meta-Analysis (facts and myths)</a:t>
            </a:r>
          </a:p>
          <a:p>
            <a:r>
              <a:rPr lang="en-US" sz="3200" dirty="0"/>
              <a:t>The Universally Used Models for fixed and random effects.</a:t>
            </a:r>
          </a:p>
          <a:p>
            <a:r>
              <a:rPr lang="en-US" sz="3200" dirty="0"/>
              <a:t>Effects vs. Studies at Random</a:t>
            </a:r>
          </a:p>
          <a:p>
            <a:r>
              <a:rPr lang="en-US" sz="3200" dirty="0"/>
              <a:t>Interaction between Effect Size and Design</a:t>
            </a:r>
          </a:p>
          <a:p>
            <a:r>
              <a:rPr lang="en-US" sz="3200" dirty="0"/>
              <a:t>Examples and Conclusions</a:t>
            </a:r>
            <a:endParaRPr lang="en-US" dirty="0"/>
          </a:p>
        </p:txBody>
      </p:sp>
      <p:sp>
        <p:nvSpPr>
          <p:cNvPr id="4" name="Slide Number Placeholder 3">
            <a:extLst>
              <a:ext uri="{FF2B5EF4-FFF2-40B4-BE49-F238E27FC236}">
                <a16:creationId xmlns:a16="http://schemas.microsoft.com/office/drawing/2014/main" id="{1D90E567-F034-4F08-86A9-A8339A61E83B}"/>
              </a:ext>
            </a:extLst>
          </p:cNvPr>
          <p:cNvSpPr>
            <a:spLocks noGrp="1"/>
          </p:cNvSpPr>
          <p:nvPr>
            <p:ph type="sldNum" sz="quarter" idx="12"/>
          </p:nvPr>
        </p:nvSpPr>
        <p:spPr/>
        <p:txBody>
          <a:bodyPr/>
          <a:lstStyle/>
          <a:p>
            <a:fld id="{C76307A9-9C5F-404A-A554-59C60E9C2133}" type="slidenum">
              <a:rPr lang="en-US" smtClean="0"/>
              <a:t>8</a:t>
            </a:fld>
            <a:endParaRPr lang="en-US" dirty="0"/>
          </a:p>
        </p:txBody>
      </p:sp>
    </p:spTree>
    <p:extLst>
      <p:ext uri="{BB962C8B-B14F-4D97-AF65-F5344CB8AC3E}">
        <p14:creationId xmlns:p14="http://schemas.microsoft.com/office/powerpoint/2010/main" val="21324010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31C4-8704-4C3E-A156-F6E9C3318C4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1B60D28-C103-4C5F-9058-4FF164BC99B7}"/>
              </a:ext>
            </a:extLst>
          </p:cNvPr>
          <p:cNvSpPr>
            <a:spLocks noGrp="1"/>
          </p:cNvSpPr>
          <p:nvPr>
            <p:ph idx="1"/>
          </p:nvPr>
        </p:nvSpPr>
        <p:spPr/>
        <p:txBody>
          <a:bodyPr/>
          <a:lstStyle/>
          <a:p>
            <a:r>
              <a:rPr lang="en-US" dirty="0"/>
              <a:t>Questions????</a:t>
            </a:r>
          </a:p>
        </p:txBody>
      </p:sp>
      <p:sp>
        <p:nvSpPr>
          <p:cNvPr id="4" name="Slide Number Placeholder 3">
            <a:extLst>
              <a:ext uri="{FF2B5EF4-FFF2-40B4-BE49-F238E27FC236}">
                <a16:creationId xmlns:a16="http://schemas.microsoft.com/office/drawing/2014/main" id="{3E3DF279-C7CD-473B-90FD-9BDCA56793BA}"/>
              </a:ext>
            </a:extLst>
          </p:cNvPr>
          <p:cNvSpPr>
            <a:spLocks noGrp="1"/>
          </p:cNvSpPr>
          <p:nvPr>
            <p:ph type="sldNum" sz="quarter" idx="12"/>
          </p:nvPr>
        </p:nvSpPr>
        <p:spPr/>
        <p:txBody>
          <a:bodyPr/>
          <a:lstStyle/>
          <a:p>
            <a:fld id="{C76307A9-9C5F-404A-A554-59C60E9C2133}" type="slidenum">
              <a:rPr lang="en-US" smtClean="0"/>
              <a:t>80</a:t>
            </a:fld>
            <a:endParaRPr lang="en-US" dirty="0"/>
          </a:p>
        </p:txBody>
      </p:sp>
    </p:spTree>
    <p:extLst>
      <p:ext uri="{BB962C8B-B14F-4D97-AF65-F5344CB8AC3E}">
        <p14:creationId xmlns:p14="http://schemas.microsoft.com/office/powerpoint/2010/main" val="12349442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5B7A-9246-43A2-9984-A8519B3844C8}"/>
              </a:ext>
            </a:extLst>
          </p:cNvPr>
          <p:cNvSpPr>
            <a:spLocks noGrp="1"/>
          </p:cNvSpPr>
          <p:nvPr>
            <p:ph type="title"/>
          </p:nvPr>
        </p:nvSpPr>
        <p:spPr/>
        <p:txBody>
          <a:bodyPr/>
          <a:lstStyle/>
          <a:p>
            <a:r>
              <a:rPr lang="en-US" dirty="0"/>
              <a:t>Personal Key Reference History</a:t>
            </a:r>
          </a:p>
        </p:txBody>
      </p:sp>
      <p:sp>
        <p:nvSpPr>
          <p:cNvPr id="3" name="Content Placeholder 2">
            <a:extLst>
              <a:ext uri="{FF2B5EF4-FFF2-40B4-BE49-F238E27FC236}">
                <a16:creationId xmlns:a16="http://schemas.microsoft.com/office/drawing/2014/main" id="{7F7A271A-61AF-4C53-8447-AE796825307B}"/>
              </a:ext>
            </a:extLst>
          </p:cNvPr>
          <p:cNvSpPr>
            <a:spLocks noGrp="1"/>
          </p:cNvSpPr>
          <p:nvPr>
            <p:ph idx="1"/>
          </p:nvPr>
        </p:nvSpPr>
        <p:spPr/>
        <p:txBody>
          <a:bodyPr>
            <a:normAutofit fontScale="40000" lnSpcReduction="20000"/>
          </a:bodyPr>
          <a:lstStyle/>
          <a:p>
            <a:r>
              <a:rPr lang="en-US" sz="5100" dirty="0"/>
              <a:t>1: Shuster JJ, Jones LS, Salmon DA. (2007) Fixed vs random effects meta-analysis in rare event studies: the rosiglitazone link with myocardial infarction and cardiac death. </a:t>
            </a:r>
            <a:r>
              <a:rPr lang="en-US" sz="5100" i="1" dirty="0"/>
              <a:t>Stat Med</a:t>
            </a:r>
            <a:r>
              <a:rPr lang="en-US" sz="5100" dirty="0"/>
              <a:t>. Oct 30;26(24):4375-85. PubMed PMID: 17768699.</a:t>
            </a:r>
          </a:p>
          <a:p>
            <a:pPr marL="0" indent="0">
              <a:buNone/>
            </a:pPr>
            <a:r>
              <a:rPr lang="en-US" sz="5100" dirty="0"/>
              <a:t> </a:t>
            </a:r>
          </a:p>
          <a:p>
            <a:r>
              <a:rPr lang="en-US" sz="5100" dirty="0"/>
              <a:t>2. Shuster JJ. (2010) Empirical vs natural weighting in random effects meta-analysis.</a:t>
            </a:r>
            <a:r>
              <a:rPr lang="en-US" sz="5100" i="1" dirty="0"/>
              <a:t>Stat Med</a:t>
            </a:r>
            <a:r>
              <a:rPr lang="en-US" sz="5100" dirty="0"/>
              <a:t>. May 30;29(12):1259-65. doi: 10.1002/sim.3607. PubMed PMID:19475538; PubMed Central PMCID: PMC3697007.</a:t>
            </a:r>
          </a:p>
          <a:p>
            <a:pPr marL="0" indent="0">
              <a:buNone/>
            </a:pPr>
            <a:r>
              <a:rPr lang="en-US" sz="5100" dirty="0"/>
              <a:t> </a:t>
            </a:r>
          </a:p>
          <a:p>
            <a:r>
              <a:rPr lang="en-US" sz="5100" dirty="0"/>
              <a:t>3. Shuster JJ. (2011) Review: Cochrane handbook for systematic review of interventions, Version 5.1.0 oublished 3/2011, Julian Higgins and Sally Green, Editors. </a:t>
            </a:r>
            <a:r>
              <a:rPr lang="en-US" sz="5100" i="1" dirty="0"/>
              <a:t>Research Synthesis Methods</a:t>
            </a:r>
            <a:r>
              <a:rPr lang="en-US" sz="5100" dirty="0"/>
              <a:t>, 2, 126-130.</a:t>
            </a:r>
          </a:p>
          <a:p>
            <a:pPr marL="0" indent="0">
              <a:buNone/>
            </a:pPr>
            <a:r>
              <a:rPr lang="en-US" sz="5100" dirty="0"/>
              <a:t> </a:t>
            </a:r>
          </a:p>
          <a:p>
            <a:endParaRPr lang="en-US" dirty="0"/>
          </a:p>
        </p:txBody>
      </p:sp>
      <p:sp>
        <p:nvSpPr>
          <p:cNvPr id="4" name="Slide Number Placeholder 3">
            <a:extLst>
              <a:ext uri="{FF2B5EF4-FFF2-40B4-BE49-F238E27FC236}">
                <a16:creationId xmlns:a16="http://schemas.microsoft.com/office/drawing/2014/main" id="{D276320A-5FA3-49C8-968C-AE8C91F787BD}"/>
              </a:ext>
            </a:extLst>
          </p:cNvPr>
          <p:cNvSpPr>
            <a:spLocks noGrp="1"/>
          </p:cNvSpPr>
          <p:nvPr>
            <p:ph type="sldNum" sz="quarter" idx="12"/>
          </p:nvPr>
        </p:nvSpPr>
        <p:spPr/>
        <p:txBody>
          <a:bodyPr/>
          <a:lstStyle/>
          <a:p>
            <a:fld id="{C76307A9-9C5F-404A-A554-59C60E9C2133}" type="slidenum">
              <a:rPr lang="en-US" smtClean="0"/>
              <a:t>81</a:t>
            </a:fld>
            <a:endParaRPr lang="en-US" dirty="0"/>
          </a:p>
        </p:txBody>
      </p:sp>
    </p:spTree>
    <p:extLst>
      <p:ext uri="{BB962C8B-B14F-4D97-AF65-F5344CB8AC3E}">
        <p14:creationId xmlns:p14="http://schemas.microsoft.com/office/powerpoint/2010/main" val="30364513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58D2-3608-40E0-A949-FF5D6F76D2EA}"/>
              </a:ext>
            </a:extLst>
          </p:cNvPr>
          <p:cNvSpPr>
            <a:spLocks noGrp="1"/>
          </p:cNvSpPr>
          <p:nvPr>
            <p:ph type="title"/>
          </p:nvPr>
        </p:nvSpPr>
        <p:spPr/>
        <p:txBody>
          <a:bodyPr>
            <a:normAutofit fontScale="90000"/>
          </a:bodyPr>
          <a:lstStyle/>
          <a:p>
            <a:r>
              <a:rPr lang="en-US" dirty="0"/>
              <a:t>Personal Key Reference History (2)</a:t>
            </a:r>
          </a:p>
        </p:txBody>
      </p:sp>
      <p:sp>
        <p:nvSpPr>
          <p:cNvPr id="3" name="Content Placeholder 2">
            <a:extLst>
              <a:ext uri="{FF2B5EF4-FFF2-40B4-BE49-F238E27FC236}">
                <a16:creationId xmlns:a16="http://schemas.microsoft.com/office/drawing/2014/main" id="{162CD837-28AA-401C-A5EA-5613468E5727}"/>
              </a:ext>
            </a:extLst>
          </p:cNvPr>
          <p:cNvSpPr>
            <a:spLocks noGrp="1"/>
          </p:cNvSpPr>
          <p:nvPr>
            <p:ph idx="1"/>
          </p:nvPr>
        </p:nvSpPr>
        <p:spPr/>
        <p:txBody>
          <a:bodyPr>
            <a:normAutofit fontScale="92500"/>
          </a:bodyPr>
          <a:lstStyle/>
          <a:p>
            <a:r>
              <a:rPr lang="en-US" dirty="0"/>
              <a:t>4. Shuster JJ, Guo JD, Skyler JS. (2012) Meta-analysis of safety for low event-rate binomial trials. </a:t>
            </a:r>
            <a:r>
              <a:rPr lang="en-US" i="1" dirty="0"/>
              <a:t>Res Synth Methods</a:t>
            </a:r>
            <a:r>
              <a:rPr lang="en-US" dirty="0"/>
              <a:t>. Mar;3(1):30-50. doi: 10.1002/jrsm.1039. PubMed PMID: 24339834; PubMed Central PMCID: PMC3856441.</a:t>
            </a:r>
          </a:p>
          <a:p>
            <a:pPr marL="0" indent="0">
              <a:buNone/>
            </a:pPr>
            <a:r>
              <a:rPr lang="en-US" dirty="0"/>
              <a:t> </a:t>
            </a:r>
          </a:p>
          <a:p>
            <a:r>
              <a:rPr lang="en-US" dirty="0"/>
              <a:t>5. Shuster JJ, Walker MA. (2016) Low-event-rate meta-analyses of clinical trials: implementing good practices. </a:t>
            </a:r>
            <a:r>
              <a:rPr lang="en-US" i="1" dirty="0"/>
              <a:t>Stat Med.</a:t>
            </a:r>
            <a:r>
              <a:rPr lang="en-US" dirty="0"/>
              <a:t> Jun 30;35(14):2467-78. doi:10.1002/sim.6844. Epub 2016 Jan 5. PubMed PMID: 26728099; PubMed Central PMCID:PMC4891219.</a:t>
            </a:r>
          </a:p>
          <a:p>
            <a:pPr marL="0" indent="0">
              <a:buNone/>
            </a:pPr>
            <a:r>
              <a:rPr lang="en-US" dirty="0"/>
              <a:t> </a:t>
            </a:r>
          </a:p>
          <a:p>
            <a:endParaRPr lang="en-US" dirty="0"/>
          </a:p>
        </p:txBody>
      </p:sp>
      <p:sp>
        <p:nvSpPr>
          <p:cNvPr id="4" name="Slide Number Placeholder 3">
            <a:extLst>
              <a:ext uri="{FF2B5EF4-FFF2-40B4-BE49-F238E27FC236}">
                <a16:creationId xmlns:a16="http://schemas.microsoft.com/office/drawing/2014/main" id="{E4DCD1A0-4D19-447B-8460-CB369AB65D21}"/>
              </a:ext>
            </a:extLst>
          </p:cNvPr>
          <p:cNvSpPr>
            <a:spLocks noGrp="1"/>
          </p:cNvSpPr>
          <p:nvPr>
            <p:ph type="sldNum" sz="quarter" idx="12"/>
          </p:nvPr>
        </p:nvSpPr>
        <p:spPr/>
        <p:txBody>
          <a:bodyPr/>
          <a:lstStyle/>
          <a:p>
            <a:fld id="{C76307A9-9C5F-404A-A554-59C60E9C2133}" type="slidenum">
              <a:rPr lang="en-US" smtClean="0"/>
              <a:t>82</a:t>
            </a:fld>
            <a:endParaRPr lang="en-US" dirty="0"/>
          </a:p>
        </p:txBody>
      </p:sp>
    </p:spTree>
    <p:extLst>
      <p:ext uri="{BB962C8B-B14F-4D97-AF65-F5344CB8AC3E}">
        <p14:creationId xmlns:p14="http://schemas.microsoft.com/office/powerpoint/2010/main" val="27417707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7316-3BA9-4AD7-9564-B3CD68BCD428}"/>
              </a:ext>
            </a:extLst>
          </p:cNvPr>
          <p:cNvSpPr>
            <a:spLocks noGrp="1"/>
          </p:cNvSpPr>
          <p:nvPr>
            <p:ph type="title"/>
          </p:nvPr>
        </p:nvSpPr>
        <p:spPr/>
        <p:txBody>
          <a:bodyPr>
            <a:normAutofit fontScale="90000"/>
          </a:bodyPr>
          <a:lstStyle/>
          <a:p>
            <a:r>
              <a:rPr lang="en-US" dirty="0"/>
              <a:t>Key “Push-Back” attempt vs. Shuster(2)(Unweighted)</a:t>
            </a:r>
          </a:p>
        </p:txBody>
      </p:sp>
      <p:sp>
        <p:nvSpPr>
          <p:cNvPr id="3" name="Content Placeholder 2">
            <a:extLst>
              <a:ext uri="{FF2B5EF4-FFF2-40B4-BE49-F238E27FC236}">
                <a16:creationId xmlns:a16="http://schemas.microsoft.com/office/drawing/2014/main" id="{E4AC1A81-D94A-4762-A1C1-AF4FD500EAC9}"/>
              </a:ext>
            </a:extLst>
          </p:cNvPr>
          <p:cNvSpPr>
            <a:spLocks noGrp="1"/>
          </p:cNvSpPr>
          <p:nvPr>
            <p:ph idx="1"/>
          </p:nvPr>
        </p:nvSpPr>
        <p:spPr/>
        <p:txBody>
          <a:bodyPr>
            <a:normAutofit fontScale="92500" lnSpcReduction="10000"/>
          </a:bodyPr>
          <a:lstStyle/>
          <a:p>
            <a:r>
              <a:rPr lang="en-US" dirty="0"/>
              <a:t>Laird N, Fitzmaurice G, Ding X. (2010) Comments on 'Empirical vs natural weighting in random effects meta-analysis'</a:t>
            </a:r>
            <a:r>
              <a:rPr lang="en-US" i="1" dirty="0"/>
              <a:t>. Stat Med. </a:t>
            </a:r>
            <a:r>
              <a:rPr lang="en-US" dirty="0"/>
              <a:t>May 30;</a:t>
            </a:r>
            <a:r>
              <a:rPr lang="en-US" b="1" dirty="0"/>
              <a:t>29(12)</a:t>
            </a:r>
            <a:r>
              <a:rPr lang="en-US" dirty="0"/>
              <a:t>:1266-7; discussion 1272-81. doi: 10.1002/sim.3657. PubMed PMID: 20499329.</a:t>
            </a:r>
          </a:p>
          <a:p>
            <a:r>
              <a:rPr lang="en-US" i="1" dirty="0"/>
              <a:t> </a:t>
            </a:r>
            <a:r>
              <a:rPr lang="en-US" dirty="0"/>
              <a:t>Waksman JA. (2010)Comments on 'Empirical vs natural weighting in random effects meta-analysis'.</a:t>
            </a:r>
            <a:r>
              <a:rPr lang="en-US" i="1" dirty="0"/>
              <a:t> Stat Med. </a:t>
            </a:r>
            <a:r>
              <a:rPr lang="en-US" dirty="0"/>
              <a:t>2010 May 30;</a:t>
            </a:r>
            <a:r>
              <a:rPr lang="en-US" b="1" dirty="0"/>
              <a:t>29(12)</a:t>
            </a:r>
            <a:r>
              <a:rPr lang="en-US" dirty="0"/>
              <a:t>:1268-9; discussion 1272-81. doi: 10.1002/sim.3692. PubMed PMID: 20499330.</a:t>
            </a:r>
          </a:p>
          <a:p>
            <a:r>
              <a:rPr lang="en-US" dirty="0"/>
              <a:t>Thompson SG, Higgins JP. (2010) Comments on 'Empirical vs natural weighting in random effects meta-analysis'.</a:t>
            </a:r>
            <a:r>
              <a:rPr lang="en-US" i="1" dirty="0"/>
              <a:t> Stat Med. </a:t>
            </a:r>
            <a:r>
              <a:rPr lang="en-US" dirty="0"/>
              <a:t>May 30;</a:t>
            </a:r>
            <a:r>
              <a:rPr lang="en-US" b="1" dirty="0"/>
              <a:t>29(12):</a:t>
            </a:r>
            <a:r>
              <a:rPr lang="en-US" dirty="0"/>
              <a:t>1270-1; discussion 1272-81. doi: 10.1002/sim.3718. PubMed PMID: 20499331.</a:t>
            </a:r>
          </a:p>
          <a:p>
            <a:endParaRPr lang="en-US" dirty="0"/>
          </a:p>
        </p:txBody>
      </p:sp>
      <p:sp>
        <p:nvSpPr>
          <p:cNvPr id="4" name="Slide Number Placeholder 3">
            <a:extLst>
              <a:ext uri="{FF2B5EF4-FFF2-40B4-BE49-F238E27FC236}">
                <a16:creationId xmlns:a16="http://schemas.microsoft.com/office/drawing/2014/main" id="{44E63584-70DF-43AC-AEFA-0C821A624235}"/>
              </a:ext>
            </a:extLst>
          </p:cNvPr>
          <p:cNvSpPr>
            <a:spLocks noGrp="1"/>
          </p:cNvSpPr>
          <p:nvPr>
            <p:ph type="sldNum" sz="quarter" idx="12"/>
          </p:nvPr>
        </p:nvSpPr>
        <p:spPr/>
        <p:txBody>
          <a:bodyPr/>
          <a:lstStyle/>
          <a:p>
            <a:fld id="{C76307A9-9C5F-404A-A554-59C60E9C2133}" type="slidenum">
              <a:rPr lang="en-US" smtClean="0"/>
              <a:t>83</a:t>
            </a:fld>
            <a:endParaRPr lang="en-US" dirty="0"/>
          </a:p>
        </p:txBody>
      </p:sp>
    </p:spTree>
    <p:extLst>
      <p:ext uri="{BB962C8B-B14F-4D97-AF65-F5344CB8AC3E}">
        <p14:creationId xmlns:p14="http://schemas.microsoft.com/office/powerpoint/2010/main" val="40967704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1E9D-03DC-4AD1-98C4-CD1ACB12DFC0}"/>
              </a:ext>
            </a:extLst>
          </p:cNvPr>
          <p:cNvSpPr>
            <a:spLocks noGrp="1"/>
          </p:cNvSpPr>
          <p:nvPr>
            <p:ph type="title"/>
          </p:nvPr>
        </p:nvSpPr>
        <p:spPr/>
        <p:txBody>
          <a:bodyPr/>
          <a:lstStyle/>
          <a:p>
            <a:r>
              <a:rPr lang="en-US" dirty="0"/>
              <a:t>Our “Quashing” Response  </a:t>
            </a:r>
          </a:p>
        </p:txBody>
      </p:sp>
      <p:sp>
        <p:nvSpPr>
          <p:cNvPr id="3" name="Content Placeholder 2">
            <a:extLst>
              <a:ext uri="{FF2B5EF4-FFF2-40B4-BE49-F238E27FC236}">
                <a16:creationId xmlns:a16="http://schemas.microsoft.com/office/drawing/2014/main" id="{A41A9063-7FFD-45D4-905B-EAA19E593D16}"/>
              </a:ext>
            </a:extLst>
          </p:cNvPr>
          <p:cNvSpPr>
            <a:spLocks noGrp="1"/>
          </p:cNvSpPr>
          <p:nvPr>
            <p:ph idx="1"/>
          </p:nvPr>
        </p:nvSpPr>
        <p:spPr/>
        <p:txBody>
          <a:bodyPr/>
          <a:lstStyle/>
          <a:p>
            <a:r>
              <a:rPr lang="en-US" dirty="0"/>
              <a:t>Shuster JJ, Hatton RC, Hendeles L, Winterstein AG.(2010)Reply to discussion of 'Empirical vs natural weighting in random effects meta-analysis'.</a:t>
            </a:r>
            <a:r>
              <a:rPr lang="en-US" i="1" dirty="0"/>
              <a:t> Stat Med. </a:t>
            </a:r>
            <a:r>
              <a:rPr lang="en-US" dirty="0"/>
              <a:t>May 30;</a:t>
            </a:r>
            <a:r>
              <a:rPr lang="en-US" b="1" dirty="0"/>
              <a:t>29(12):</a:t>
            </a:r>
            <a:r>
              <a:rPr lang="en-US" dirty="0"/>
              <a:t> 1272-81. doi: 10.1002/sim.3718. PubMed PMID: 20499332</a:t>
            </a:r>
          </a:p>
          <a:p>
            <a:r>
              <a:rPr lang="en-US" dirty="0"/>
              <a:t>Non-recognition of Weights as major random variables (despite random permutation of indices)</a:t>
            </a:r>
          </a:p>
          <a:p>
            <a:r>
              <a:rPr lang="en-US" dirty="0"/>
              <a:t>Non-recognition of fact that only unbiased estimate of the model parameter (unweighted mean) is the unweighted observed mean (model true of false)</a:t>
            </a:r>
          </a:p>
        </p:txBody>
      </p:sp>
      <p:sp>
        <p:nvSpPr>
          <p:cNvPr id="4" name="Slide Number Placeholder 3">
            <a:extLst>
              <a:ext uri="{FF2B5EF4-FFF2-40B4-BE49-F238E27FC236}">
                <a16:creationId xmlns:a16="http://schemas.microsoft.com/office/drawing/2014/main" id="{407AC6A1-7495-4807-B6C9-A3F4F03D1441}"/>
              </a:ext>
            </a:extLst>
          </p:cNvPr>
          <p:cNvSpPr>
            <a:spLocks noGrp="1"/>
          </p:cNvSpPr>
          <p:nvPr>
            <p:ph type="sldNum" sz="quarter" idx="12"/>
          </p:nvPr>
        </p:nvSpPr>
        <p:spPr/>
        <p:txBody>
          <a:bodyPr/>
          <a:lstStyle/>
          <a:p>
            <a:fld id="{C76307A9-9C5F-404A-A554-59C60E9C2133}" type="slidenum">
              <a:rPr lang="en-US" smtClean="0"/>
              <a:t>84</a:t>
            </a:fld>
            <a:endParaRPr lang="en-US" dirty="0"/>
          </a:p>
        </p:txBody>
      </p:sp>
    </p:spTree>
    <p:extLst>
      <p:ext uri="{BB962C8B-B14F-4D97-AF65-F5344CB8AC3E}">
        <p14:creationId xmlns:p14="http://schemas.microsoft.com/office/powerpoint/2010/main" val="2707909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08A2-A3E7-49CD-A066-29E64BAA1898}"/>
              </a:ext>
            </a:extLst>
          </p:cNvPr>
          <p:cNvSpPr>
            <a:spLocks noGrp="1"/>
          </p:cNvSpPr>
          <p:nvPr>
            <p:ph type="title"/>
          </p:nvPr>
        </p:nvSpPr>
        <p:spPr/>
        <p:txBody>
          <a:bodyPr/>
          <a:lstStyle/>
          <a:p>
            <a:r>
              <a:rPr lang="en-US" dirty="0"/>
              <a:t>The Big Two References</a:t>
            </a:r>
          </a:p>
        </p:txBody>
      </p:sp>
      <p:sp>
        <p:nvSpPr>
          <p:cNvPr id="3" name="Content Placeholder 2">
            <a:extLst>
              <a:ext uri="{FF2B5EF4-FFF2-40B4-BE49-F238E27FC236}">
                <a16:creationId xmlns:a16="http://schemas.microsoft.com/office/drawing/2014/main" id="{79534CF4-CC29-480D-B648-16F6E274BEFC}"/>
              </a:ext>
            </a:extLst>
          </p:cNvPr>
          <p:cNvSpPr>
            <a:spLocks noGrp="1"/>
          </p:cNvSpPr>
          <p:nvPr>
            <p:ph idx="1"/>
          </p:nvPr>
        </p:nvSpPr>
        <p:spPr/>
        <p:txBody>
          <a:bodyPr/>
          <a:lstStyle/>
          <a:p>
            <a:r>
              <a:rPr lang="en-US" dirty="0"/>
              <a:t>DerSimonian R, Laird N. (1986)Meta-analysis in clinical trials.</a:t>
            </a:r>
            <a:r>
              <a:rPr lang="en-US" i="1" dirty="0"/>
              <a:t> Control Clin Trials.</a:t>
            </a:r>
            <a:r>
              <a:rPr lang="en-US" dirty="0"/>
              <a:t>1986 Sep;</a:t>
            </a:r>
            <a:r>
              <a:rPr lang="en-US" b="1" dirty="0"/>
              <a:t>7(3):</a:t>
            </a:r>
            <a:r>
              <a:rPr lang="en-US" dirty="0"/>
              <a:t>177-88. PubMed PMID: 3802833.</a:t>
            </a:r>
          </a:p>
          <a:p>
            <a:r>
              <a:rPr lang="en-US" dirty="0"/>
              <a:t>Egger M, Davey Smith G, Schneider M, Minder C. (1997) Bias in meta-analysis detected by a simple, graphical test.</a:t>
            </a:r>
            <a:r>
              <a:rPr lang="en-US" i="1" dirty="0"/>
              <a:t> BMJ. </a:t>
            </a:r>
            <a:r>
              <a:rPr lang="en-US" dirty="0"/>
              <a:t> Sep 13;</a:t>
            </a:r>
            <a:r>
              <a:rPr lang="en-US" b="1" dirty="0"/>
              <a:t>315(</a:t>
            </a:r>
            <a:r>
              <a:rPr lang="en-US" dirty="0"/>
              <a:t>7109):629-34. PubMed PMID: 9310563; PubMed Central PMCID: PMC2127453. </a:t>
            </a:r>
          </a:p>
          <a:p>
            <a:pPr marL="0" indent="0">
              <a:buNone/>
            </a:pPr>
            <a:endParaRPr lang="en-US" dirty="0"/>
          </a:p>
        </p:txBody>
      </p:sp>
      <p:sp>
        <p:nvSpPr>
          <p:cNvPr id="4" name="Slide Number Placeholder 3">
            <a:extLst>
              <a:ext uri="{FF2B5EF4-FFF2-40B4-BE49-F238E27FC236}">
                <a16:creationId xmlns:a16="http://schemas.microsoft.com/office/drawing/2014/main" id="{714E9549-BD77-4EA8-B499-23A0D8517D71}"/>
              </a:ext>
            </a:extLst>
          </p:cNvPr>
          <p:cNvSpPr>
            <a:spLocks noGrp="1"/>
          </p:cNvSpPr>
          <p:nvPr>
            <p:ph type="sldNum" sz="quarter" idx="12"/>
          </p:nvPr>
        </p:nvSpPr>
        <p:spPr/>
        <p:txBody>
          <a:bodyPr/>
          <a:lstStyle/>
          <a:p>
            <a:fld id="{C76307A9-9C5F-404A-A554-59C60E9C2133}" type="slidenum">
              <a:rPr lang="en-US" smtClean="0"/>
              <a:t>85</a:t>
            </a:fld>
            <a:endParaRPr lang="en-US" dirty="0"/>
          </a:p>
        </p:txBody>
      </p:sp>
    </p:spTree>
    <p:extLst>
      <p:ext uri="{BB962C8B-B14F-4D97-AF65-F5344CB8AC3E}">
        <p14:creationId xmlns:p14="http://schemas.microsoft.com/office/powerpoint/2010/main" val="17706884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CEBF-FD5A-495E-9FB2-2C9598BFA393}"/>
              </a:ext>
            </a:extLst>
          </p:cNvPr>
          <p:cNvSpPr>
            <a:spLocks noGrp="1"/>
          </p:cNvSpPr>
          <p:nvPr>
            <p:ph type="title"/>
          </p:nvPr>
        </p:nvSpPr>
        <p:spPr/>
        <p:txBody>
          <a:bodyPr/>
          <a:lstStyle/>
          <a:p>
            <a:r>
              <a:rPr lang="en-US" dirty="0"/>
              <a:t>Medical Applications Used</a:t>
            </a:r>
          </a:p>
        </p:txBody>
      </p:sp>
      <p:sp>
        <p:nvSpPr>
          <p:cNvPr id="3" name="Content Placeholder 2">
            <a:extLst>
              <a:ext uri="{FF2B5EF4-FFF2-40B4-BE49-F238E27FC236}">
                <a16:creationId xmlns:a16="http://schemas.microsoft.com/office/drawing/2014/main" id="{6BE6BE62-CB69-4F10-BB62-247A68DB1F87}"/>
              </a:ext>
            </a:extLst>
          </p:cNvPr>
          <p:cNvSpPr>
            <a:spLocks noGrp="1"/>
          </p:cNvSpPr>
          <p:nvPr>
            <p:ph idx="1"/>
          </p:nvPr>
        </p:nvSpPr>
        <p:spPr/>
        <p:txBody>
          <a:bodyPr>
            <a:normAutofit fontScale="92500"/>
          </a:bodyPr>
          <a:lstStyle/>
          <a:p>
            <a:r>
              <a:rPr lang="en-US" dirty="0"/>
              <a:t>Neto AS, Cardosa SO, Manetta JA, et al. (2012)</a:t>
            </a:r>
            <a:r>
              <a:rPr lang="en-US" i="1" dirty="0"/>
              <a:t> </a:t>
            </a:r>
            <a:r>
              <a:rPr lang="en-US" dirty="0"/>
              <a:t>Association Between Use of Lung-Protective Ventilation With Lower Tidal Volumes and Clinical Outcomes Among Patients Without Acute Respiratory Distress Syndrome: A Meta-analysis</a:t>
            </a:r>
            <a:r>
              <a:rPr lang="en-US" i="1" dirty="0"/>
              <a:t>. JAMA. </a:t>
            </a:r>
            <a:r>
              <a:rPr lang="en-US" b="1" dirty="0"/>
              <a:t>308(16)</a:t>
            </a:r>
            <a:r>
              <a:rPr lang="en-US" dirty="0"/>
              <a:t>:1651-1659</a:t>
            </a:r>
          </a:p>
          <a:p>
            <a:r>
              <a:rPr lang="en-US" dirty="0"/>
              <a:t>Borst SE, Shuster JJ, Zou B, Ye F, Jia H, Wokhlu A, Yarrow JF. (2014) Cardiovascular risks and elevation of serum DHT vary by route of testosterone administration: a systematic review and meta-analysis. BMC Med. Nov 27;12:211. doi: 10.1186/s12916-014-0211-5. Review. PubMed PMID: 25428524; PubMed Central PMCID:PMC4245724.</a:t>
            </a:r>
          </a:p>
          <a:p>
            <a:endParaRPr lang="en-US" dirty="0"/>
          </a:p>
        </p:txBody>
      </p:sp>
      <p:sp>
        <p:nvSpPr>
          <p:cNvPr id="4" name="Slide Number Placeholder 3">
            <a:extLst>
              <a:ext uri="{FF2B5EF4-FFF2-40B4-BE49-F238E27FC236}">
                <a16:creationId xmlns:a16="http://schemas.microsoft.com/office/drawing/2014/main" id="{23371C88-9723-40B2-81B3-B00945725540}"/>
              </a:ext>
            </a:extLst>
          </p:cNvPr>
          <p:cNvSpPr>
            <a:spLocks noGrp="1"/>
          </p:cNvSpPr>
          <p:nvPr>
            <p:ph type="sldNum" sz="quarter" idx="12"/>
          </p:nvPr>
        </p:nvSpPr>
        <p:spPr/>
        <p:txBody>
          <a:bodyPr/>
          <a:lstStyle/>
          <a:p>
            <a:fld id="{C76307A9-9C5F-404A-A554-59C60E9C2133}" type="slidenum">
              <a:rPr lang="en-US" smtClean="0"/>
              <a:t>86</a:t>
            </a:fld>
            <a:endParaRPr lang="en-US" dirty="0"/>
          </a:p>
        </p:txBody>
      </p:sp>
    </p:spTree>
    <p:extLst>
      <p:ext uri="{BB962C8B-B14F-4D97-AF65-F5344CB8AC3E}">
        <p14:creationId xmlns:p14="http://schemas.microsoft.com/office/powerpoint/2010/main" val="2071377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2B42-520C-4406-9113-DA7F6CD613BA}"/>
              </a:ext>
            </a:extLst>
          </p:cNvPr>
          <p:cNvSpPr>
            <a:spLocks noGrp="1"/>
          </p:cNvSpPr>
          <p:nvPr>
            <p:ph type="title"/>
          </p:nvPr>
        </p:nvSpPr>
        <p:spPr/>
        <p:txBody>
          <a:bodyPr/>
          <a:lstStyle/>
          <a:p>
            <a:r>
              <a:rPr lang="en-US" dirty="0"/>
              <a:t>Medical Applications Used (2)</a:t>
            </a:r>
          </a:p>
        </p:txBody>
      </p:sp>
      <p:sp>
        <p:nvSpPr>
          <p:cNvPr id="3" name="Content Placeholder 2">
            <a:extLst>
              <a:ext uri="{FF2B5EF4-FFF2-40B4-BE49-F238E27FC236}">
                <a16:creationId xmlns:a16="http://schemas.microsoft.com/office/drawing/2014/main" id="{F0DECAF3-A1F3-4B37-98B4-E837CB85B8B8}"/>
              </a:ext>
            </a:extLst>
          </p:cNvPr>
          <p:cNvSpPr>
            <a:spLocks noGrp="1"/>
          </p:cNvSpPr>
          <p:nvPr>
            <p:ph idx="1"/>
          </p:nvPr>
        </p:nvSpPr>
        <p:spPr/>
        <p:txBody>
          <a:bodyPr/>
          <a:lstStyle/>
          <a:p>
            <a:r>
              <a:rPr lang="en-US" dirty="0"/>
              <a:t>Nissen SE, Wolski K. Effect of rosiglitazone on the risk of myocardial infarction and death from cardiovascular causes.</a:t>
            </a:r>
            <a:r>
              <a:rPr lang="en-US" i="1" dirty="0"/>
              <a:t> NEJ Med. </a:t>
            </a:r>
            <a:r>
              <a:rPr lang="en-US" dirty="0"/>
              <a:t>2007 Jun 14;</a:t>
            </a:r>
            <a:r>
              <a:rPr lang="en-US" b="1" dirty="0"/>
              <a:t>356(24):</a:t>
            </a:r>
            <a:r>
              <a:rPr lang="en-US" dirty="0"/>
              <a:t>2457-71. Epub 2007 May 21. Erratum in: N Engl J Med. 2007 Jul 5;357(1):100. PubMed PMID: 17517853.</a:t>
            </a:r>
          </a:p>
          <a:p>
            <a:pPr marL="0" indent="0">
              <a:buNone/>
            </a:pPr>
            <a:endParaRPr lang="en-US" dirty="0"/>
          </a:p>
        </p:txBody>
      </p:sp>
      <p:sp>
        <p:nvSpPr>
          <p:cNvPr id="4" name="Slide Number Placeholder 3">
            <a:extLst>
              <a:ext uri="{FF2B5EF4-FFF2-40B4-BE49-F238E27FC236}">
                <a16:creationId xmlns:a16="http://schemas.microsoft.com/office/drawing/2014/main" id="{0702AFB4-F964-4D90-9339-FE3F0C9FFE56}"/>
              </a:ext>
            </a:extLst>
          </p:cNvPr>
          <p:cNvSpPr>
            <a:spLocks noGrp="1"/>
          </p:cNvSpPr>
          <p:nvPr>
            <p:ph type="sldNum" sz="quarter" idx="12"/>
          </p:nvPr>
        </p:nvSpPr>
        <p:spPr/>
        <p:txBody>
          <a:bodyPr/>
          <a:lstStyle/>
          <a:p>
            <a:fld id="{C76307A9-9C5F-404A-A554-59C60E9C2133}" type="slidenum">
              <a:rPr lang="en-US" smtClean="0"/>
              <a:t>87</a:t>
            </a:fld>
            <a:endParaRPr lang="en-US" dirty="0"/>
          </a:p>
        </p:txBody>
      </p:sp>
    </p:spTree>
    <p:extLst>
      <p:ext uri="{BB962C8B-B14F-4D97-AF65-F5344CB8AC3E}">
        <p14:creationId xmlns:p14="http://schemas.microsoft.com/office/powerpoint/2010/main" val="1209979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7503-112F-4332-A10D-F08D77B212FF}"/>
              </a:ext>
            </a:extLst>
          </p:cNvPr>
          <p:cNvSpPr>
            <a:spLocks noGrp="1"/>
          </p:cNvSpPr>
          <p:nvPr>
            <p:ph type="title"/>
          </p:nvPr>
        </p:nvSpPr>
        <p:spPr/>
        <p:txBody>
          <a:bodyPr/>
          <a:lstStyle/>
          <a:p>
            <a:r>
              <a:rPr lang="en-US" dirty="0"/>
              <a:t>Medical Applications Used(3)</a:t>
            </a:r>
          </a:p>
        </p:txBody>
      </p:sp>
      <p:sp>
        <p:nvSpPr>
          <p:cNvPr id="3" name="Content Placeholder 2">
            <a:extLst>
              <a:ext uri="{FF2B5EF4-FFF2-40B4-BE49-F238E27FC236}">
                <a16:creationId xmlns:a16="http://schemas.microsoft.com/office/drawing/2014/main" id="{2623D6BB-13B4-45E2-A8BD-528476D18611}"/>
              </a:ext>
            </a:extLst>
          </p:cNvPr>
          <p:cNvSpPr>
            <a:spLocks noGrp="1"/>
          </p:cNvSpPr>
          <p:nvPr>
            <p:ph idx="1"/>
          </p:nvPr>
        </p:nvSpPr>
        <p:spPr/>
        <p:txBody>
          <a:bodyPr/>
          <a:lstStyle/>
          <a:p>
            <a:r>
              <a:rPr lang="en-US" dirty="0"/>
              <a:t>Xu L, Freeman G, Cowling BJ, Schooling CM. Testosterone therapy and cardiovascular events among men: a systematic review and meta-analysis of placebo-controlled randomized trials. </a:t>
            </a:r>
            <a:r>
              <a:rPr lang="en-US" i="1" dirty="0"/>
              <a:t>BMC Med. </a:t>
            </a:r>
            <a:r>
              <a:rPr lang="en-US" dirty="0"/>
              <a:t>2013 Apr </a:t>
            </a:r>
            <a:r>
              <a:rPr lang="en-US" b="1" dirty="0"/>
              <a:t>18</a:t>
            </a:r>
            <a:r>
              <a:rPr lang="en-US" dirty="0"/>
              <a:t>;11:108. doi:10.1186/1741-7015-11-108. PubMed PMID: 23597181; PubMed Central PMCID:PMC3648456.</a:t>
            </a:r>
          </a:p>
          <a:p>
            <a:endParaRPr lang="en-US" dirty="0"/>
          </a:p>
        </p:txBody>
      </p:sp>
      <p:sp>
        <p:nvSpPr>
          <p:cNvPr id="4" name="Slide Number Placeholder 3">
            <a:extLst>
              <a:ext uri="{FF2B5EF4-FFF2-40B4-BE49-F238E27FC236}">
                <a16:creationId xmlns:a16="http://schemas.microsoft.com/office/drawing/2014/main" id="{BDBBA734-4518-41C8-BD28-0A486B544AAE}"/>
              </a:ext>
            </a:extLst>
          </p:cNvPr>
          <p:cNvSpPr>
            <a:spLocks noGrp="1"/>
          </p:cNvSpPr>
          <p:nvPr>
            <p:ph type="sldNum" sz="quarter" idx="12"/>
          </p:nvPr>
        </p:nvSpPr>
        <p:spPr/>
        <p:txBody>
          <a:bodyPr/>
          <a:lstStyle/>
          <a:p>
            <a:fld id="{C76307A9-9C5F-404A-A554-59C60E9C2133}" type="slidenum">
              <a:rPr lang="en-US" smtClean="0"/>
              <a:t>88</a:t>
            </a:fld>
            <a:endParaRPr lang="en-US" dirty="0"/>
          </a:p>
        </p:txBody>
      </p:sp>
    </p:spTree>
    <p:extLst>
      <p:ext uri="{BB962C8B-B14F-4D97-AF65-F5344CB8AC3E}">
        <p14:creationId xmlns:p14="http://schemas.microsoft.com/office/powerpoint/2010/main" val="35958477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AEEE-35D1-4CCB-9C06-885AD085D8EE}"/>
              </a:ext>
            </a:extLst>
          </p:cNvPr>
          <p:cNvSpPr>
            <a:spLocks noGrp="1"/>
          </p:cNvSpPr>
          <p:nvPr>
            <p:ph type="title"/>
          </p:nvPr>
        </p:nvSpPr>
        <p:spPr/>
        <p:txBody>
          <a:bodyPr>
            <a:normAutofit fontScale="90000"/>
          </a:bodyPr>
          <a:lstStyle/>
          <a:p>
            <a:r>
              <a:rPr lang="en-US" dirty="0"/>
              <a:t>Bland-Altman Repeated Measures Reference</a:t>
            </a:r>
          </a:p>
        </p:txBody>
      </p:sp>
      <p:sp>
        <p:nvSpPr>
          <p:cNvPr id="3" name="Content Placeholder 2">
            <a:extLst>
              <a:ext uri="{FF2B5EF4-FFF2-40B4-BE49-F238E27FC236}">
                <a16:creationId xmlns:a16="http://schemas.microsoft.com/office/drawing/2014/main" id="{BC1BB46A-D1AD-4DE8-9000-BC4F83F8155F}"/>
              </a:ext>
            </a:extLst>
          </p:cNvPr>
          <p:cNvSpPr>
            <a:spLocks noGrp="1"/>
          </p:cNvSpPr>
          <p:nvPr>
            <p:ph idx="1"/>
          </p:nvPr>
        </p:nvSpPr>
        <p:spPr/>
        <p:txBody>
          <a:bodyPr/>
          <a:lstStyle/>
          <a:p>
            <a:r>
              <a:rPr lang="en-US" sz="3200" dirty="0"/>
              <a:t>Bland JM, Altman DG. </a:t>
            </a:r>
            <a:r>
              <a:rPr lang="en-US" sz="3200" dirty="0">
                <a:hlinkClick r:id="rId2">
                  <a:extLst>
                    <a:ext uri="{A12FA001-AC4F-418D-AE19-62706E023703}">
                      <ahyp:hlinkClr xmlns:ahyp="http://schemas.microsoft.com/office/drawing/2018/hyperlinkcolor" val="tx"/>
                    </a:ext>
                  </a:extLst>
                </a:hlinkClick>
              </a:rPr>
              <a:t>Agreement between methods of measurement with multiple observations per individual</a:t>
            </a:r>
            <a:r>
              <a:rPr lang="en-US" sz="3200" dirty="0"/>
              <a:t>.</a:t>
            </a:r>
            <a:r>
              <a:rPr lang="en-US" sz="3200" i="1" dirty="0"/>
              <a:t> Journal of Biopharmaceutical Statistics </a:t>
            </a:r>
            <a:r>
              <a:rPr lang="en-US" sz="3200" dirty="0"/>
              <a:t>2007; </a:t>
            </a:r>
            <a:r>
              <a:rPr lang="en-US" sz="3200" b="1" dirty="0"/>
              <a:t>17 (4)</a:t>
            </a:r>
            <a:r>
              <a:rPr lang="en-US" sz="3200" dirty="0"/>
              <a:t>: 571-582.</a:t>
            </a:r>
          </a:p>
          <a:p>
            <a:endParaRPr lang="en-US" dirty="0"/>
          </a:p>
        </p:txBody>
      </p:sp>
      <p:sp>
        <p:nvSpPr>
          <p:cNvPr id="4" name="Slide Number Placeholder 3">
            <a:extLst>
              <a:ext uri="{FF2B5EF4-FFF2-40B4-BE49-F238E27FC236}">
                <a16:creationId xmlns:a16="http://schemas.microsoft.com/office/drawing/2014/main" id="{F8EEF2B0-8444-4825-A1BB-3FF95D149E3A}"/>
              </a:ext>
            </a:extLst>
          </p:cNvPr>
          <p:cNvSpPr>
            <a:spLocks noGrp="1"/>
          </p:cNvSpPr>
          <p:nvPr>
            <p:ph type="sldNum" sz="quarter" idx="12"/>
          </p:nvPr>
        </p:nvSpPr>
        <p:spPr/>
        <p:txBody>
          <a:bodyPr/>
          <a:lstStyle/>
          <a:p>
            <a:fld id="{C76307A9-9C5F-404A-A554-59C60E9C2133}" type="slidenum">
              <a:rPr lang="en-US" smtClean="0"/>
              <a:t>89</a:t>
            </a:fld>
            <a:endParaRPr lang="en-US" dirty="0"/>
          </a:p>
        </p:txBody>
      </p:sp>
    </p:spTree>
    <p:extLst>
      <p:ext uri="{BB962C8B-B14F-4D97-AF65-F5344CB8AC3E}">
        <p14:creationId xmlns:p14="http://schemas.microsoft.com/office/powerpoint/2010/main" val="262461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ECCF-8885-4761-8816-104FE1D90732}"/>
              </a:ext>
            </a:extLst>
          </p:cNvPr>
          <p:cNvSpPr>
            <a:spLocks noGrp="1"/>
          </p:cNvSpPr>
          <p:nvPr>
            <p:ph type="title"/>
          </p:nvPr>
        </p:nvSpPr>
        <p:spPr/>
        <p:txBody>
          <a:bodyPr/>
          <a:lstStyle/>
          <a:p>
            <a:r>
              <a:rPr lang="en-US" dirty="0"/>
              <a:t>Goals and Limitations</a:t>
            </a:r>
          </a:p>
        </p:txBody>
      </p:sp>
      <p:sp>
        <p:nvSpPr>
          <p:cNvPr id="3" name="Content Placeholder 2">
            <a:extLst>
              <a:ext uri="{FF2B5EF4-FFF2-40B4-BE49-F238E27FC236}">
                <a16:creationId xmlns:a16="http://schemas.microsoft.com/office/drawing/2014/main" id="{3B414BF6-D34C-46A9-86FF-3D17304E0FD9}"/>
              </a:ext>
            </a:extLst>
          </p:cNvPr>
          <p:cNvSpPr>
            <a:spLocks noGrp="1"/>
          </p:cNvSpPr>
          <p:nvPr>
            <p:ph idx="1"/>
          </p:nvPr>
        </p:nvSpPr>
        <p:spPr/>
        <p:txBody>
          <a:bodyPr>
            <a:normAutofit/>
          </a:bodyPr>
          <a:lstStyle/>
          <a:p>
            <a:r>
              <a:rPr lang="en-US" sz="2900" dirty="0"/>
              <a:t>Goal: How to analyze the data for “Effect Size” in a Collection of Studies.</a:t>
            </a:r>
          </a:p>
          <a:p>
            <a:r>
              <a:rPr lang="en-US" sz="2900" dirty="0"/>
              <a:t>Secondary Goal: How to assess Heterogeneity of Studies</a:t>
            </a:r>
          </a:p>
          <a:p>
            <a:r>
              <a:rPr lang="en-US" sz="2900" dirty="0"/>
              <a:t>Limitation: We are not getting at design of a MA.  See the Cochrane Handbook for advice on that</a:t>
            </a:r>
          </a:p>
          <a:p>
            <a:r>
              <a:rPr lang="en-US" sz="2900" dirty="0"/>
              <a:t>Limitation: We will not address “Publication Bias”. There is no statistical tool including Egger’s Test that can do this.</a:t>
            </a:r>
          </a:p>
        </p:txBody>
      </p:sp>
      <p:sp>
        <p:nvSpPr>
          <p:cNvPr id="4" name="Slide Number Placeholder 3">
            <a:extLst>
              <a:ext uri="{FF2B5EF4-FFF2-40B4-BE49-F238E27FC236}">
                <a16:creationId xmlns:a16="http://schemas.microsoft.com/office/drawing/2014/main" id="{192509E9-DFDB-4B33-BEB6-B15EF3534C1D}"/>
              </a:ext>
            </a:extLst>
          </p:cNvPr>
          <p:cNvSpPr>
            <a:spLocks noGrp="1"/>
          </p:cNvSpPr>
          <p:nvPr>
            <p:ph type="sldNum" sz="quarter" idx="12"/>
          </p:nvPr>
        </p:nvSpPr>
        <p:spPr/>
        <p:txBody>
          <a:bodyPr/>
          <a:lstStyle/>
          <a:p>
            <a:fld id="{C76307A9-9C5F-404A-A554-59C60E9C2133}" type="slidenum">
              <a:rPr lang="en-US" smtClean="0"/>
              <a:t>9</a:t>
            </a:fld>
            <a:endParaRPr lang="en-US" dirty="0"/>
          </a:p>
        </p:txBody>
      </p:sp>
    </p:spTree>
    <p:extLst>
      <p:ext uri="{BB962C8B-B14F-4D97-AF65-F5344CB8AC3E}">
        <p14:creationId xmlns:p14="http://schemas.microsoft.com/office/powerpoint/2010/main" val="3168116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3170</TotalTime>
  <Words>4684</Words>
  <Application>Microsoft Office PowerPoint</Application>
  <PresentationFormat>On-screen Show (4:3)</PresentationFormat>
  <Paragraphs>483</Paragraphs>
  <Slides>89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6" baseType="lpstr">
      <vt:lpstr>Arial</vt:lpstr>
      <vt:lpstr>Calibri</vt:lpstr>
      <vt:lpstr>Cambria Math</vt:lpstr>
      <vt:lpstr>Constantia</vt:lpstr>
      <vt:lpstr>Wingdings 2</vt:lpstr>
      <vt:lpstr>Flow</vt:lpstr>
      <vt:lpstr>Document</vt:lpstr>
      <vt:lpstr>Meta-Analysis of Clinical Trials: Effects- or Studies-at-Random?</vt:lpstr>
      <vt:lpstr>Pre-Talk Questions</vt:lpstr>
      <vt:lpstr>What is MA?</vt:lpstr>
      <vt:lpstr>Two Key Events in MA History</vt:lpstr>
      <vt:lpstr>The Bad News/Good News</vt:lpstr>
      <vt:lpstr>3</vt:lpstr>
      <vt:lpstr>Unbelievable but Rigorously True</vt:lpstr>
      <vt:lpstr>Outline for Today’s Session</vt:lpstr>
      <vt:lpstr>Goals and Limitations</vt:lpstr>
      <vt:lpstr>Typical Evidence Pyramid</vt:lpstr>
      <vt:lpstr>Meta-Analysis of Clinical Trials</vt:lpstr>
      <vt:lpstr>Ex: Rosiglitazone</vt:lpstr>
      <vt:lpstr>Rosiglitazone Fate (2007)</vt:lpstr>
      <vt:lpstr>Effects-at-Random</vt:lpstr>
      <vt:lpstr>Fixed Effects vs. Effects at Random</vt:lpstr>
      <vt:lpstr>Effects-at-Random Model</vt:lpstr>
      <vt:lpstr>Each θ ̂j is Unbiased for θ </vt:lpstr>
      <vt:lpstr>Weights and Optimal Weights</vt:lpstr>
      <vt:lpstr>Throw Pairs [W j ,θ ̂j ] into our hat to randomly Re-index the j’s. These are now exchangeable.</vt:lpstr>
      <vt:lpstr>Is Estimate Unbiased?  </vt:lpstr>
      <vt:lpstr>What impact this discovery has had on MA Practice?</vt:lpstr>
      <vt:lpstr>Can we diagnose the Interaction?</vt:lpstr>
      <vt:lpstr>Issues</vt:lpstr>
      <vt:lpstr>Neto:  Original Data</vt:lpstr>
      <vt:lpstr>Neto: Double Num and Den</vt:lpstr>
      <vt:lpstr>Effects-at-Random (Conclusion)</vt:lpstr>
      <vt:lpstr>Analogy: Mainstream Historical Analysis is Wrong</vt:lpstr>
      <vt:lpstr>Analogy: Mainstream Historical Analysis is Wrong (2)</vt:lpstr>
      <vt:lpstr>Is there a Solution?</vt:lpstr>
      <vt:lpstr>Studies-at-Random</vt:lpstr>
      <vt:lpstr>Why this Formulation Works </vt:lpstr>
      <vt:lpstr>Generality</vt:lpstr>
      <vt:lpstr>Ratio Estimation in Survey Sampling</vt:lpstr>
      <vt:lpstr>Ratio Estimation (Digression)</vt:lpstr>
      <vt:lpstr>Why T not Z?</vt:lpstr>
      <vt:lpstr>Test and Confidence Interval</vt:lpstr>
      <vt:lpstr>Ratios (Accommodates Negatives)</vt:lpstr>
      <vt:lpstr>Population Parameter vs. Estimate</vt:lpstr>
      <vt:lpstr>Honest Assessment</vt:lpstr>
      <vt:lpstr>Five application scenarios</vt:lpstr>
      <vt:lpstr>Application 1 (of 5):  Overall Mean or Proportion</vt:lpstr>
      <vt:lpstr>Targeted Parameter: Overall Mean or Proportion</vt:lpstr>
      <vt:lpstr>Application 2: Clinical Trials, difference in Means or Proportions</vt:lpstr>
      <vt:lpstr>Difference in Means or Proportions</vt:lpstr>
      <vt:lpstr>Application 3: Relative Risk</vt:lpstr>
      <vt:lpstr>Roles of the Numerator and Denominator in Ratio</vt:lpstr>
      <vt:lpstr>Relative Risk</vt:lpstr>
      <vt:lpstr>What the Mainstream Does</vt:lpstr>
      <vt:lpstr> Classical RR or Method(2)</vt:lpstr>
      <vt:lpstr>Application 4: Hazard Ratios</vt:lpstr>
      <vt:lpstr>Application 5:Can a non-invasive measure replace an Invasive one?</vt:lpstr>
      <vt:lpstr>Why a meta-analysis?</vt:lpstr>
      <vt:lpstr>Meta-analysis Population and Sample (Bland-Altman)</vt:lpstr>
      <vt:lpstr>Why are current methods not enough?</vt:lpstr>
      <vt:lpstr>We have converted this to an estimation of a single mean</vt:lpstr>
      <vt:lpstr>Why mean-square error (MSE)?</vt:lpstr>
      <vt:lpstr>Describing Heterogeneity</vt:lpstr>
      <vt:lpstr>Between Study Variance</vt:lpstr>
      <vt:lpstr>Obstacles to Getting Things Right</vt:lpstr>
      <vt:lpstr>Establishment Clout</vt:lpstr>
      <vt:lpstr>Conflict of Interest (Advice that Applies beyond Meta-Analysis)</vt:lpstr>
      <vt:lpstr>Ex: Testosterone Replacement Therapy and Cardiac Events</vt:lpstr>
      <vt:lpstr>PowerPoint Presentation</vt:lpstr>
      <vt:lpstr>Potential Reanalysis Impact</vt:lpstr>
      <vt:lpstr>Recommended Application</vt:lpstr>
      <vt:lpstr>Irrefutable Fact Charts</vt:lpstr>
      <vt:lpstr>Irrefutable Fact Charts</vt:lpstr>
      <vt:lpstr>Irrefutable Fact Charts</vt:lpstr>
      <vt:lpstr>Irrefutable Fact Charts</vt:lpstr>
      <vt:lpstr>Irrefutable Fact Charts</vt:lpstr>
      <vt:lpstr>My Personal History 1</vt:lpstr>
      <vt:lpstr>My Personal History 2</vt:lpstr>
      <vt:lpstr>My Personal History 2(Con’d)</vt:lpstr>
      <vt:lpstr>My Personal History 3</vt:lpstr>
      <vt:lpstr>My Personal History 4</vt:lpstr>
      <vt:lpstr>Personal History 4 (concluded)</vt:lpstr>
      <vt:lpstr>Personal History 5</vt:lpstr>
      <vt:lpstr>My Personal History 6</vt:lpstr>
      <vt:lpstr>Might vs. Right</vt:lpstr>
      <vt:lpstr>Thank You</vt:lpstr>
      <vt:lpstr>Personal Key Reference History</vt:lpstr>
      <vt:lpstr>Personal Key Reference History (2)</vt:lpstr>
      <vt:lpstr>Key “Push-Back” attempt vs. Shuster(2)(Unweighted)</vt:lpstr>
      <vt:lpstr>Our “Quashing” Response  </vt:lpstr>
      <vt:lpstr>The Big Two References</vt:lpstr>
      <vt:lpstr>Medical Applications Used</vt:lpstr>
      <vt:lpstr>Medical Applications Used (2)</vt:lpstr>
      <vt:lpstr>Medical Applications Used(3)</vt:lpstr>
      <vt:lpstr>Bland-Altman Repeated Measures Reference</vt:lpstr>
    </vt:vector>
  </TitlesOfParts>
  <Company>University of Florida Academic Health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 Shuster</dc:title>
  <dc:creator>Shuster,Jonathan J</dc:creator>
  <cp:lastModifiedBy>jon shuster</cp:lastModifiedBy>
  <cp:revision>231</cp:revision>
  <cp:lastPrinted>2018-05-14T19:21:34Z</cp:lastPrinted>
  <dcterms:created xsi:type="dcterms:W3CDTF">2016-04-08T18:23:28Z</dcterms:created>
  <dcterms:modified xsi:type="dcterms:W3CDTF">2019-02-18T02:00:01Z</dcterms:modified>
</cp:coreProperties>
</file>